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62" r:id="rId2"/>
    <p:sldId id="256" r:id="rId3"/>
    <p:sldId id="279" r:id="rId4"/>
    <p:sldId id="280" r:id="rId5"/>
    <p:sldId id="282" r:id="rId6"/>
    <p:sldId id="283" r:id="rId7"/>
    <p:sldId id="284" r:id="rId8"/>
    <p:sldId id="285" r:id="rId9"/>
    <p:sldId id="290" r:id="rId10"/>
    <p:sldId id="291" r:id="rId11"/>
    <p:sldId id="292" r:id="rId12"/>
    <p:sldId id="293" r:id="rId13"/>
    <p:sldId id="298" r:id="rId14"/>
    <p:sldId id="299" r:id="rId15"/>
    <p:sldId id="300" r:id="rId16"/>
    <p:sldId id="301" r:id="rId17"/>
    <p:sldId id="305" r:id="rId18"/>
    <p:sldId id="306" r:id="rId19"/>
    <p:sldId id="307" r:id="rId20"/>
    <p:sldId id="312" r:id="rId21"/>
    <p:sldId id="314" r:id="rId22"/>
    <p:sldId id="315" r:id="rId23"/>
    <p:sldId id="359" r:id="rId24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encoding="windows-1251"/>
  <p:clrMru>
    <a:srgbClr val="800000"/>
    <a:srgbClr val="0000FF"/>
    <a:srgbClr val="FFFF00"/>
    <a:srgbClr val="00CC00"/>
    <a:srgbClr val="00CC99"/>
    <a:srgbClr val="FF0000"/>
    <a:srgbClr val="EC20CF"/>
    <a:srgbClr val="B810A0"/>
    <a:srgbClr val="009999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3540" autoAdjust="0"/>
    <p:restoredTop sz="94667" autoAdjust="0"/>
  </p:normalViewPr>
  <p:slideViewPr>
    <p:cSldViewPr>
      <p:cViewPr>
        <p:scale>
          <a:sx n="80" d="100"/>
          <a:sy n="80" d="100"/>
        </p:scale>
        <p:origin x="-107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5D34472-FDC3-40EC-BB89-C004DB73F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BC7C3-B774-427C-BDCF-AC3009A73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15612-C984-43C8-951D-0265E3EDF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916BD-A562-4361-BAEB-1D2A5E30C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9E3F3-73A9-4CA5-953F-15EEC9512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D469A-B0E5-46CE-9410-804B7A666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EC3A6-CC28-43C7-AFCC-0AA2FCE17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FC1D4-8A3D-4C9F-B1AF-D7210FF53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2CC7C-A14A-4DD8-8E04-AB92AB5E0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59C6A-62D5-47B9-817E-460E7FDE0B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77C3D-011D-4D3F-8592-C18860712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63CB7-099E-40EF-AE09-B9DC7BA71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1B1EF03-0CEE-410A-8020-C0A069A6A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" Target="slide3.xml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www.mirgeografii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://images.rambler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0.xml"/><Relationship Id="rId18" Type="http://schemas.openxmlformats.org/officeDocument/2006/relationships/slide" Target="slide21.xml"/><Relationship Id="rId3" Type="http://schemas.openxmlformats.org/officeDocument/2006/relationships/slide" Target="slide18.xml"/><Relationship Id="rId21" Type="http://schemas.openxmlformats.org/officeDocument/2006/relationships/slide" Target="slide2.xml"/><Relationship Id="rId7" Type="http://schemas.openxmlformats.org/officeDocument/2006/relationships/slide" Target="slide17.xml"/><Relationship Id="rId12" Type="http://schemas.openxmlformats.org/officeDocument/2006/relationships/slide" Target="slide6.xml"/><Relationship Id="rId17" Type="http://schemas.openxmlformats.org/officeDocument/2006/relationships/slide" Target="slide22.xml"/><Relationship Id="rId2" Type="http://schemas.openxmlformats.org/officeDocument/2006/relationships/slide" Target="slide9.xml"/><Relationship Id="rId16" Type="http://schemas.openxmlformats.org/officeDocument/2006/relationships/slide" Target="slide19.xml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1.xml"/><Relationship Id="rId5" Type="http://schemas.openxmlformats.org/officeDocument/2006/relationships/slide" Target="slide14.xml"/><Relationship Id="rId15" Type="http://schemas.openxmlformats.org/officeDocument/2006/relationships/slide" Target="slide7.xml"/><Relationship Id="rId10" Type="http://schemas.openxmlformats.org/officeDocument/2006/relationships/slide" Target="slide15.xml"/><Relationship Id="rId19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3.xml"/><Relationship Id="rId14" Type="http://schemas.openxmlformats.org/officeDocument/2006/relationships/slide" Target="slide8.xml"/><Relationship Id="rId22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072066" y="1285860"/>
            <a:ext cx="3929090" cy="34778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Викторина, </a:t>
            </a:r>
          </a:p>
          <a:p>
            <a:pPr>
              <a:defRPr/>
            </a:pP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посвященная   </a:t>
            </a:r>
          </a:p>
          <a:p>
            <a:pPr>
              <a:defRPr/>
            </a:pPr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90-летию пионерской организации</a:t>
            </a:r>
            <a:endParaRPr lang="ru-RU" sz="96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3" name="Picture 3" descr="C:\Users\TSC\Downloads\a11332ea287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76800" cy="516255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571604" y="6286520"/>
            <a:ext cx="6134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Авторы: </a:t>
            </a:r>
            <a:r>
              <a:rPr lang="ru-RU" sz="1400" b="1" dirty="0" err="1" smtClean="0">
                <a:solidFill>
                  <a:srgbClr val="C00000"/>
                </a:solidFill>
              </a:rPr>
              <a:t>Панкович</a:t>
            </a:r>
            <a:r>
              <a:rPr lang="ru-RU" sz="1400" b="1" dirty="0" smtClean="0">
                <a:solidFill>
                  <a:srgbClr val="C00000"/>
                </a:solidFill>
              </a:rPr>
              <a:t> С, Панченко А, Попова А, Смирнова Л – 8 класс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21429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14348" y="357166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7</a:t>
            </a:r>
          </a:p>
        </p:txBody>
      </p:sp>
      <p:sp>
        <p:nvSpPr>
          <p:cNvPr id="3891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75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31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3893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21429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1643042" y="1214422"/>
            <a:ext cx="7280278" cy="928694"/>
          </a:xfrm>
          <a:prstGeom prst="rect">
            <a:avLst/>
          </a:prstGeom>
          <a:ln w="57150" cap="flat" cmpd="sng" algn="ctr">
            <a:solidFill>
              <a:srgbClr val="FF0000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Кто автор слов «Марша юных пионеров» («Взвейтесь кострами, синие ночи»)?</a:t>
            </a:r>
            <a:endParaRPr kumimoji="0" lang="ru-RU" sz="2800" b="0" i="0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2" name="Rectangle 12"/>
          <p:cNvSpPr>
            <a:spLocks noChangeArrowheads="1"/>
          </p:cNvSpPr>
          <p:nvPr/>
        </p:nvSpPr>
        <p:spPr bwMode="auto">
          <a:xfrm>
            <a:off x="4429124" y="2643182"/>
            <a:ext cx="4572000" cy="574675"/>
          </a:xfrm>
          <a:prstGeom prst="rect">
            <a:avLst/>
          </a:prstGeom>
          <a:ln w="76200" cmpd="thickThin" algn="ctr">
            <a:solidFill>
              <a:srgbClr val="EC20CF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 w="114300" prst="artDeco"/>
          </a:sp3d>
        </p:spPr>
        <p:txBody>
          <a:bodyPr wrap="none" anchor="ctr"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3" name="AutoShape 13"/>
          <p:cNvSpPr>
            <a:spLocks noChangeArrowheads="1"/>
          </p:cNvSpPr>
          <p:nvPr/>
        </p:nvSpPr>
        <p:spPr bwMode="auto">
          <a:xfrm rot="10800000">
            <a:off x="4714876" y="4143380"/>
            <a:ext cx="3889375" cy="928694"/>
          </a:xfrm>
          <a:prstGeom prst="ribbon2">
            <a:avLst/>
          </a:prstGeom>
          <a:ln w="76200" cmpd="thickThin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А. Жаров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4" name="Picture 2" descr="C:\Documents and Settings\Admin\Рабочий стол\photo-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1" y="2357430"/>
            <a:ext cx="4143405" cy="3107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animBg="1"/>
      <p:bldP spid="38920" grpId="0" animBg="1"/>
      <p:bldP spid="38921" grpId="0" animBg="1"/>
      <p:bldP spid="38922" grpId="0" animBg="1"/>
      <p:bldP spid="38923" grpId="0" animBg="1"/>
      <p:bldP spid="20" grpId="0"/>
      <p:bldP spid="20" grpId="1"/>
      <p:bldP spid="21" grpId="0" build="p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21429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428596" y="428604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11</a:t>
            </a:r>
          </a:p>
        </p:txBody>
      </p:sp>
      <p:sp>
        <p:nvSpPr>
          <p:cNvPr id="3994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9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55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3995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857356" y="785794"/>
            <a:ext cx="6786610" cy="942969"/>
          </a:xfrm>
          <a:prstGeom prst="rect">
            <a:avLst/>
          </a:prstGeom>
          <a:ln w="57150" cap="flat" cmpd="sng" algn="ctr">
            <a:solidFill>
              <a:schemeClr val="accent2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и во сколько лет можно вступить </a:t>
            </a:r>
            <a:b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пионерскую организацию?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1" name="Rectangle 12"/>
          <p:cNvSpPr>
            <a:spLocks noChangeArrowheads="1"/>
          </p:cNvSpPr>
          <p:nvPr/>
        </p:nvSpPr>
        <p:spPr bwMode="auto">
          <a:xfrm>
            <a:off x="4394165" y="2071678"/>
            <a:ext cx="4749835" cy="574675"/>
          </a:xfrm>
          <a:prstGeom prst="rect">
            <a:avLst/>
          </a:prstGeom>
          <a:ln w="76200" cmpd="thickThin" algn="ctr">
            <a:solidFill>
              <a:srgbClr val="EC20CF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 w="114300" prst="artDeco"/>
          </a:sp3d>
        </p:spPr>
        <p:txBody>
          <a:bodyPr wrap="none" anchor="ctr"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2" name="AutoShape 13"/>
          <p:cNvSpPr>
            <a:spLocks noChangeArrowheads="1"/>
          </p:cNvSpPr>
          <p:nvPr/>
        </p:nvSpPr>
        <p:spPr bwMode="auto">
          <a:xfrm rot="10800000">
            <a:off x="4357685" y="3286120"/>
            <a:ext cx="4786314" cy="2357457"/>
          </a:xfrm>
          <a:prstGeom prst="ribbon2">
            <a:avLst/>
          </a:prstGeom>
          <a:ln w="76200" cmpd="thickThin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/>
          <a:lstStyle/>
          <a:p>
            <a:r>
              <a:rPr lang="ru-RU" sz="2000" dirty="0" smtClean="0">
                <a:solidFill>
                  <a:srgbClr val="800000"/>
                </a:solidFill>
              </a:rPr>
              <a:t>В пионерскую организацию принимаются школьники в возрасте от 9 до 14 лет </a:t>
            </a:r>
            <a:endParaRPr lang="ru-RU" sz="2000" dirty="0">
              <a:solidFill>
                <a:srgbClr val="800000"/>
              </a:solidFill>
            </a:endParaRPr>
          </a:p>
        </p:txBody>
      </p:sp>
      <p:pic>
        <p:nvPicPr>
          <p:cNvPr id="23" name="Picture 2" descr="\\Comp1\мои документы\Пионер\k-1005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5992"/>
            <a:ext cx="4167082" cy="2884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 animBg="1"/>
      <p:bldP spid="39944" grpId="0" animBg="1"/>
      <p:bldP spid="39945" grpId="0" animBg="1"/>
      <p:bldP spid="39946" grpId="0" animBg="1"/>
      <p:bldP spid="39947" grpId="0" animBg="1"/>
      <p:bldP spid="19" grpId="0"/>
      <p:bldP spid="19" grpId="1"/>
      <p:bldP spid="20" grpId="0" build="p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TSC\Downloads\ba2196bb321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3000396" cy="4085646"/>
          </a:xfrm>
          <a:prstGeom prst="rect">
            <a:avLst/>
          </a:prstGeom>
          <a:noFill/>
        </p:spPr>
      </p:pic>
      <p:sp>
        <p:nvSpPr>
          <p:cNvPr id="1741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357166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428596" y="57148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19</a:t>
            </a:r>
          </a:p>
        </p:txBody>
      </p:sp>
      <p:sp>
        <p:nvSpPr>
          <p:cNvPr id="4096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23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9" name="Rectangle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4098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1500166" y="785794"/>
            <a:ext cx="7643834" cy="942969"/>
          </a:xfrm>
          <a:prstGeom prst="rect">
            <a:avLst/>
          </a:prstGeom>
          <a:ln w="57150" cap="flat" cmpd="sng" algn="ctr">
            <a:solidFill>
              <a:schemeClr val="accent2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Какая игра – путешествие объединяла деятельность младших школьников в те годы?</a:t>
            </a:r>
            <a:endParaRPr lang="ru-RU" sz="2400" dirty="0" smtClean="0"/>
          </a:p>
          <a:p>
            <a:pPr marL="342900" lvl="0" indent="-342900">
              <a:spcBef>
                <a:spcPct val="20000"/>
              </a:spcBef>
            </a:pPr>
            <a:endParaRPr kumimoji="0" lang="ru-RU" sz="28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3" name="Rectangle 12"/>
          <p:cNvSpPr>
            <a:spLocks noChangeArrowheads="1"/>
          </p:cNvSpPr>
          <p:nvPr/>
        </p:nvSpPr>
        <p:spPr bwMode="auto">
          <a:xfrm>
            <a:off x="4214810" y="2571744"/>
            <a:ext cx="4749835" cy="574675"/>
          </a:xfrm>
          <a:prstGeom prst="rect">
            <a:avLst/>
          </a:prstGeom>
          <a:ln w="76200" cmpd="thickThin" algn="ctr">
            <a:solidFill>
              <a:srgbClr val="EC20CF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 w="114300" prst="artDeco"/>
          </a:sp3d>
        </p:spPr>
        <p:txBody>
          <a:bodyPr wrap="none" anchor="ctr"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4" name="AutoShape 13"/>
          <p:cNvSpPr>
            <a:spLocks noChangeArrowheads="1"/>
          </p:cNvSpPr>
          <p:nvPr/>
        </p:nvSpPr>
        <p:spPr bwMode="auto">
          <a:xfrm rot="10800000">
            <a:off x="3786182" y="3786190"/>
            <a:ext cx="4786314" cy="1214450"/>
          </a:xfrm>
          <a:prstGeom prst="ribbon2">
            <a:avLst/>
          </a:prstGeom>
          <a:ln w="76200" cmpd="thickThin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/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«Октябрята по стране Октября»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animBg="1"/>
      <p:bldP spid="40968" grpId="0" animBg="1"/>
      <p:bldP spid="40969" grpId="0" animBg="1"/>
      <p:bldP spid="40970" grpId="0" animBg="1"/>
      <p:bldP spid="40971" grpId="0" animBg="1"/>
      <p:bldP spid="21" grpId="0"/>
      <p:bldP spid="21" grpId="1"/>
      <p:bldP spid="22" grpId="0" build="p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08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14357"/>
            <a:ext cx="7858148" cy="785818"/>
          </a:xfrm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Какие газеты, журналы пионеров вы знаете? </a:t>
            </a:r>
            <a:endParaRPr lang="ru-RU" sz="2800" dirty="0" smtClean="0">
              <a:solidFill>
                <a:srgbClr val="003300"/>
              </a:solidFill>
            </a:endParaRPr>
          </a:p>
        </p:txBody>
      </p:sp>
      <p:sp>
        <p:nvSpPr>
          <p:cNvPr id="2253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2844" y="21429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00034" y="500042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2</a:t>
            </a:r>
          </a:p>
        </p:txBody>
      </p:sp>
      <p:sp>
        <p:nvSpPr>
          <p:cNvPr id="4608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49320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12920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78107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741707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46092" name="Rectangle 12"/>
          <p:cNvSpPr>
            <a:spLocks noChangeArrowheads="1"/>
          </p:cNvSpPr>
          <p:nvPr/>
        </p:nvSpPr>
        <p:spPr bwMode="auto">
          <a:xfrm>
            <a:off x="2571736" y="1643050"/>
            <a:ext cx="4749803" cy="574675"/>
          </a:xfrm>
          <a:prstGeom prst="rect">
            <a:avLst/>
          </a:prstGeom>
          <a:ln w="76200" cmpd="thickThin" algn="ctr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2543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9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46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pic>
        <p:nvPicPr>
          <p:cNvPr id="17" name="Picture 4" descr="C:\Users\TSC\Downloads\2917458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714488"/>
            <a:ext cx="1991366" cy="3028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7" descr="C:\Users\TSC\Downloads\092535204cc37af326df0da1efe6b8c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143248"/>
            <a:ext cx="2043748" cy="2937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2" descr="C:\Users\TSC\Downloads\Pioner_9_88_oblozhka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428860" y="2428868"/>
            <a:ext cx="1987550" cy="2865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6" descr="C:\Users\TSC\Downloads\50680057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000892" y="2285992"/>
            <a:ext cx="2143108" cy="3031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2" grpId="1"/>
      <p:bldP spid="46083" grpId="0" build="p" animBg="1"/>
      <p:bldP spid="46087" grpId="0" animBg="1"/>
      <p:bldP spid="46088" grpId="0" animBg="1"/>
      <p:bldP spid="46089" grpId="0" animBg="1"/>
      <p:bldP spid="46090" grpId="0" animBg="1"/>
      <p:bldP spid="46091" grpId="0" animBg="1"/>
      <p:bldP spid="4609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21429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14480" y="928670"/>
            <a:ext cx="6780212" cy="1000131"/>
          </a:xfrm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Какое название было у Всесоюзной детской радиогазеты?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800" dirty="0" smtClean="0">
              <a:solidFill>
                <a:srgbClr val="003300"/>
              </a:solidFill>
            </a:endParaRPr>
          </a:p>
        </p:txBody>
      </p:sp>
      <p:sp>
        <p:nvSpPr>
          <p:cNvPr id="2355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357166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71472" y="57148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6</a:t>
            </a:r>
          </a:p>
        </p:txBody>
      </p:sp>
      <p:sp>
        <p:nvSpPr>
          <p:cNvPr id="471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1594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1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65194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1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28794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1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93981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1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57581" y="5572140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47116" name="Rectangle 12"/>
          <p:cNvSpPr>
            <a:spLocks noChangeArrowheads="1"/>
          </p:cNvSpPr>
          <p:nvPr/>
        </p:nvSpPr>
        <p:spPr bwMode="auto">
          <a:xfrm>
            <a:off x="285721" y="2285992"/>
            <a:ext cx="3214710" cy="1500198"/>
          </a:xfrm>
          <a:prstGeom prst="rect">
            <a:avLst/>
          </a:prstGeom>
          <a:ln w="76200" cmpd="thickThin" algn="ctr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</a:t>
            </a:r>
          </a:p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3567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123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471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pic>
        <p:nvPicPr>
          <p:cNvPr id="17" name="Picture 2" descr="http://t3.gstatic.com/images?q=tbn:ANd9GcT538x7ATQ_Q19y279Z7encteU6dnA3ttlQHxRQ0e5pbVBVNHWUm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2071678"/>
            <a:ext cx="5000660" cy="3521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71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6" grpId="1"/>
      <p:bldP spid="47107" grpId="0" build="p" animBg="1"/>
      <p:bldP spid="47111" grpId="0" animBg="1"/>
      <p:bldP spid="47112" grpId="0" animBg="1"/>
      <p:bldP spid="47113" grpId="0" animBg="1"/>
      <p:bldP spid="47114" grpId="0" animBg="1"/>
      <p:bldP spid="47115" grpId="0" animBg="1"/>
      <p:bldP spid="471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141" name="AutoShape 13"/>
          <p:cNvSpPr>
            <a:spLocks noChangeArrowheads="1"/>
          </p:cNvSpPr>
          <p:nvPr/>
        </p:nvSpPr>
        <p:spPr bwMode="auto">
          <a:xfrm rot="10800000">
            <a:off x="3214678" y="2285992"/>
            <a:ext cx="5715038" cy="3357586"/>
          </a:xfrm>
          <a:prstGeom prst="wedgeRectCallout">
            <a:avLst/>
          </a:prstGeom>
          <a:ln w="76200" cmpd="thickThin" algn="ctr">
            <a:solidFill>
              <a:srgbClr val="00B05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/>
          <a:lstStyle/>
          <a:p>
            <a:pPr lvl="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Пионер - юный строитель коммунизма - трудится и учится для блага Родины, готовится стать ее защитником.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Пионер - активный борец за мир, друг пионерам и детям трудящихся всех стран.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Пионер равняется на коммунистов, готовится стать комсомольцем, ведет за собой октябрят.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Пионер дорожит честью своей организации, своими делами и поступками укрепляет ее авторитет.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C00000"/>
                </a:solidFill>
              </a:rPr>
              <a:t>Пионер - надежный товарищ, уважает старших, заботится о младших, всегда поступает по совести.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5984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28" y="785794"/>
            <a:ext cx="7488237" cy="642942"/>
          </a:xfrm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Назовите законы пионеров?</a:t>
            </a:r>
            <a:endParaRPr lang="ru-RU" sz="2800" dirty="0" smtClean="0">
              <a:solidFill>
                <a:srgbClr val="003300"/>
              </a:solidFill>
            </a:endParaRPr>
          </a:p>
        </p:txBody>
      </p:sp>
      <p:sp>
        <p:nvSpPr>
          <p:cNvPr id="2458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20" y="21429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00034" y="428604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10</a:t>
            </a:r>
          </a:p>
        </p:txBody>
      </p:sp>
      <p:sp>
        <p:nvSpPr>
          <p:cNvPr id="4813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564357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77882" y="564357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41482" y="564357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06669" y="564357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70269" y="564357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48140" name="Rectangle 12"/>
          <p:cNvSpPr>
            <a:spLocks noChangeArrowheads="1"/>
          </p:cNvSpPr>
          <p:nvPr/>
        </p:nvSpPr>
        <p:spPr bwMode="auto">
          <a:xfrm>
            <a:off x="4214810" y="1571612"/>
            <a:ext cx="4749803" cy="574675"/>
          </a:xfrm>
          <a:prstGeom prst="rect">
            <a:avLst/>
          </a:prstGeom>
          <a:ln w="76200" cmpd="thickThin" algn="ctr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</a:p>
        </p:txBody>
      </p:sp>
      <p:sp>
        <p:nvSpPr>
          <p:cNvPr id="24591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47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00760" y="6429396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dirty="0"/>
              <a:t>Правила игры</a:t>
            </a:r>
          </a:p>
        </p:txBody>
      </p:sp>
      <p:sp>
        <p:nvSpPr>
          <p:cNvPr id="4814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rgbClr val="FF0000"/>
                </a:solidFill>
              </a:rPr>
              <a:t>Продолжить игру</a:t>
            </a:r>
          </a:p>
        </p:txBody>
      </p:sp>
      <p:pic>
        <p:nvPicPr>
          <p:cNvPr id="17" name="Picture 2" descr="C:\Users\TSC\Downloads\ca7ae8ec15f071a8067ed740b47c71c8_full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5720" y="1500174"/>
            <a:ext cx="2688192" cy="3924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81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1" grpId="0" animBg="1"/>
      <p:bldP spid="48130" grpId="0"/>
      <p:bldP spid="48130" grpId="1"/>
      <p:bldP spid="48131" grpId="0" build="p" animBg="1"/>
      <p:bldP spid="48135" grpId="0" animBg="1"/>
      <p:bldP spid="48136" grpId="0" animBg="1"/>
      <p:bldP spid="48137" grpId="0" animBg="1"/>
      <p:bldP spid="48138" grpId="0" animBg="1"/>
      <p:bldP spid="48139" grpId="0" animBg="1"/>
      <p:bldP spid="481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7422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857232"/>
            <a:ext cx="7488237" cy="500066"/>
          </a:xfrm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buFontTx/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Что вы знаете о пионерской форме?</a:t>
            </a:r>
            <a:endParaRPr lang="ru-RU" sz="28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60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57158" y="285728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71472" y="57148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18</a:t>
            </a:r>
          </a:p>
        </p:txBody>
      </p:sp>
      <p:sp>
        <p:nvSpPr>
          <p:cNvPr id="4915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6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49164" name="Rectangle 12"/>
          <p:cNvSpPr>
            <a:spLocks noChangeArrowheads="1"/>
          </p:cNvSpPr>
          <p:nvPr/>
        </p:nvSpPr>
        <p:spPr bwMode="auto">
          <a:xfrm>
            <a:off x="3786182" y="1571612"/>
            <a:ext cx="4606927" cy="574675"/>
          </a:xfrm>
          <a:prstGeom prst="rect">
            <a:avLst/>
          </a:prstGeom>
          <a:ln w="76200" cmpd="thickThin" algn="ctr">
            <a:solidFill>
              <a:srgbClr val="00B05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5615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71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dirty="0"/>
              <a:t>Правила игры</a:t>
            </a:r>
          </a:p>
        </p:txBody>
      </p:sp>
      <p:sp>
        <p:nvSpPr>
          <p:cNvPr id="4917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rgbClr val="FF0000"/>
                </a:solidFill>
              </a:rPr>
              <a:t>Продолжить игру</a:t>
            </a:r>
          </a:p>
        </p:txBody>
      </p:sp>
      <p:pic>
        <p:nvPicPr>
          <p:cNvPr id="19" name="Picture 2" descr="C:\Users\TSC\Downloads\pioner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357430"/>
            <a:ext cx="3924792" cy="2960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3" descr="\\Comp1\мои документы\Пионер\0_6d8fe_acd60aae_-2-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2857496"/>
            <a:ext cx="3965541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91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4" grpId="1"/>
      <p:bldP spid="49155" grpId="0" build="p" animBg="1"/>
      <p:bldP spid="49159" grpId="0" animBg="1"/>
      <p:bldP spid="49160" grpId="0" animBg="1"/>
      <p:bldP spid="49161" grpId="0" animBg="1"/>
      <p:bldP spid="49162" grpId="0" animBg="1"/>
      <p:bldP spid="49163" grpId="0" animBg="1"/>
      <p:bldP spid="4916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08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43042" y="714356"/>
            <a:ext cx="7215238" cy="1000132"/>
          </a:xfrm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buFontTx/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Как назывался самый известный пионерский лагерь в СССР?</a:t>
            </a:r>
            <a:endParaRPr lang="ru-RU" sz="28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0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2844" y="285728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00034" y="500042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4</a:t>
            </a:r>
          </a:p>
        </p:txBody>
      </p:sp>
      <p:sp>
        <p:nvSpPr>
          <p:cNvPr id="5325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9376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42976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06576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7176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5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73536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3260" name="Rectangle 12"/>
          <p:cNvSpPr>
            <a:spLocks noChangeArrowheads="1"/>
          </p:cNvSpPr>
          <p:nvPr/>
        </p:nvSpPr>
        <p:spPr bwMode="auto">
          <a:xfrm>
            <a:off x="5357818" y="2143116"/>
            <a:ext cx="3571868" cy="928694"/>
          </a:xfrm>
          <a:prstGeom prst="rect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</a:t>
            </a:r>
          </a:p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53261" name="AutoShape 13"/>
          <p:cNvSpPr>
            <a:spLocks noChangeArrowheads="1"/>
          </p:cNvSpPr>
          <p:nvPr/>
        </p:nvSpPr>
        <p:spPr bwMode="auto">
          <a:xfrm rot="10800000">
            <a:off x="5143504" y="3857628"/>
            <a:ext cx="3857650" cy="785819"/>
          </a:xfrm>
          <a:prstGeom prst="ribbon2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/>
          <a:lstStyle/>
          <a:p>
            <a:r>
              <a:rPr lang="ru-RU" sz="3200" b="1" i="1" dirty="0">
                <a:solidFill>
                  <a:srgbClr val="CC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«Артек»</a:t>
            </a:r>
          </a:p>
          <a:p>
            <a:endParaRPr lang="ru-RU" sz="2400" b="1" i="1" dirty="0">
              <a:solidFill>
                <a:srgbClr val="CC0000"/>
              </a:solidFill>
            </a:endParaRPr>
          </a:p>
        </p:txBody>
      </p:sp>
      <p:sp>
        <p:nvSpPr>
          <p:cNvPr id="29711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267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5326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pic>
        <p:nvPicPr>
          <p:cNvPr id="17" name="Picture 4" descr="http://t1.gstatic.com/images?q=tbn:ANd9GcTV1RzU_7NSBjxoQthEpsbwtABxClLpIlP2TthCf0n6EXxJ3W7w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43116"/>
            <a:ext cx="4643470" cy="3118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0" grpId="1"/>
      <p:bldP spid="53251" grpId="0" build="p" animBg="1"/>
      <p:bldP spid="53255" grpId="0" animBg="1"/>
      <p:bldP spid="53256" grpId="0" animBg="1"/>
      <p:bldP spid="53257" grpId="0" animBg="1"/>
      <p:bldP spid="53258" grpId="0" animBg="1"/>
      <p:bldP spid="53259" grpId="0" animBg="1"/>
      <p:bldP spid="53260" grpId="0" animBg="1"/>
      <p:bldP spid="532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85795"/>
            <a:ext cx="7715304" cy="1143008"/>
          </a:xfrm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Как называли пионеров, помогающих старикам и инвалидам?</a:t>
            </a:r>
            <a:endParaRPr lang="ru-RU" dirty="0" smtClean="0">
              <a:solidFill>
                <a:srgbClr val="660066"/>
              </a:solidFill>
            </a:endParaRPr>
          </a:p>
        </p:txBody>
      </p:sp>
      <p:sp>
        <p:nvSpPr>
          <p:cNvPr id="3072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285728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71472" y="500042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8</a:t>
            </a:r>
          </a:p>
        </p:txBody>
      </p:sp>
      <p:sp>
        <p:nvSpPr>
          <p:cNvPr id="5427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282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77882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41482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06669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70269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4284" name="Rectangle 12"/>
          <p:cNvSpPr>
            <a:spLocks noChangeArrowheads="1"/>
          </p:cNvSpPr>
          <p:nvPr/>
        </p:nvSpPr>
        <p:spPr bwMode="auto">
          <a:xfrm>
            <a:off x="5214942" y="2571744"/>
            <a:ext cx="3643337" cy="1000132"/>
          </a:xfrm>
          <a:prstGeom prst="rect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</a:t>
            </a:r>
          </a:p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54285" name="AutoShape 13"/>
          <p:cNvSpPr>
            <a:spLocks noChangeArrowheads="1"/>
          </p:cNvSpPr>
          <p:nvPr/>
        </p:nvSpPr>
        <p:spPr bwMode="auto">
          <a:xfrm rot="10800000">
            <a:off x="4786314" y="4286256"/>
            <a:ext cx="4214842" cy="928694"/>
          </a:xfrm>
          <a:prstGeom prst="ribbon2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Тимуровцы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0735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91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5429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pic>
        <p:nvPicPr>
          <p:cNvPr id="16" name="Picture 2" descr="http://t3.gstatic.com/images?q=tbn:ANd9GcR8_9eUONEq_St1PKmgxEeHSQSR36TY00Sn6nZ1nuN_OBq6tQogY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125188"/>
            <a:ext cx="4491967" cy="3364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4" grpId="1"/>
      <p:bldP spid="54275" grpId="0" build="p" animBg="1"/>
      <p:bldP spid="54279" grpId="0" animBg="1"/>
      <p:bldP spid="54280" grpId="0" animBg="1"/>
      <p:bldP spid="54281" grpId="0" animBg="1"/>
      <p:bldP spid="54282" grpId="0" animBg="1"/>
      <p:bldP spid="54283" grpId="0" animBg="1"/>
      <p:bldP spid="54284" grpId="0" animBg="1"/>
      <p:bldP spid="542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0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1604" y="714356"/>
            <a:ext cx="7286676" cy="1143008"/>
          </a:xfrm>
          <a:ln w="7620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Как называлась военно-спортивная игра пионеров?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800" dirty="0" smtClean="0">
              <a:solidFill>
                <a:srgbClr val="660066"/>
              </a:solidFill>
            </a:endParaRPr>
          </a:p>
        </p:txBody>
      </p:sp>
      <p:sp>
        <p:nvSpPr>
          <p:cNvPr id="3174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285728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00034" y="500042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16</a:t>
            </a:r>
          </a:p>
        </p:txBody>
      </p:sp>
      <p:sp>
        <p:nvSpPr>
          <p:cNvPr id="5530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5308" name="Rectangle 12"/>
          <p:cNvSpPr>
            <a:spLocks noChangeArrowheads="1"/>
          </p:cNvSpPr>
          <p:nvPr/>
        </p:nvSpPr>
        <p:spPr bwMode="auto">
          <a:xfrm>
            <a:off x="4929190" y="2571744"/>
            <a:ext cx="3963985" cy="1000132"/>
          </a:xfrm>
          <a:prstGeom prst="rect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</a:t>
            </a:r>
          </a:p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55309" name="AutoShape 13"/>
          <p:cNvSpPr>
            <a:spLocks noChangeArrowheads="1"/>
          </p:cNvSpPr>
          <p:nvPr/>
        </p:nvSpPr>
        <p:spPr bwMode="auto">
          <a:xfrm rot="10800000">
            <a:off x="4929188" y="4071940"/>
            <a:ext cx="4000527" cy="714382"/>
          </a:xfrm>
          <a:prstGeom prst="ribbon2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</p:spPr>
        <p:txBody>
          <a:bodyPr rot="10800000"/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Зарница 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1759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15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dirty="0"/>
              <a:t>Правила игры</a:t>
            </a:r>
          </a:p>
        </p:txBody>
      </p:sp>
      <p:sp>
        <p:nvSpPr>
          <p:cNvPr id="553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rgbClr val="FF0000"/>
                </a:solidFill>
              </a:rPr>
              <a:t>Продолжить игру</a:t>
            </a:r>
          </a:p>
        </p:txBody>
      </p:sp>
      <p:pic>
        <p:nvPicPr>
          <p:cNvPr id="17" name="Picture 2" descr="C:\Users\TSC\Downloads\5789729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084296"/>
            <a:ext cx="4500594" cy="3176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8" grpId="1"/>
      <p:bldP spid="55299" grpId="0" build="p" animBg="1"/>
      <p:bldP spid="55303" grpId="0" animBg="1"/>
      <p:bldP spid="55304" grpId="0" animBg="1"/>
      <p:bldP spid="55305" grpId="0" animBg="1"/>
      <p:bldP spid="55306" grpId="0" animBg="1"/>
      <p:bldP spid="55307" grpId="0" animBg="1"/>
      <p:bldP spid="55308" grpId="0" animBg="1"/>
      <p:bldP spid="5530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Rectangle 17">
            <a:hlinkClick r:id="rId2" action="ppaction://hlinksldjump" tooltip="Щёлкни мышкой по кнопке и начнёшь игру &quot;АТЫ -БАТЫ&quot;"/>
          </p:cNvPr>
          <p:cNvSpPr>
            <a:spLocks noChangeArrowheads="1"/>
          </p:cNvSpPr>
          <p:nvPr/>
        </p:nvSpPr>
        <p:spPr bwMode="auto">
          <a:xfrm>
            <a:off x="5929313" y="6215063"/>
            <a:ext cx="1651000" cy="454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dirty="0"/>
              <a:t>Начать игру</a:t>
            </a:r>
          </a:p>
        </p:txBody>
      </p:sp>
      <p:sp>
        <p:nvSpPr>
          <p:cNvPr id="3078" name="Text Box 19"/>
          <p:cNvSpPr txBox="1">
            <a:spLocks noChangeArrowheads="1"/>
          </p:cNvSpPr>
          <p:nvPr/>
        </p:nvSpPr>
        <p:spPr bwMode="auto">
          <a:xfrm>
            <a:off x="428624" y="1773238"/>
            <a:ext cx="8501093" cy="371178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ru-RU" sz="2000" i="1" dirty="0">
                <a:solidFill>
                  <a:srgbClr val="800000"/>
                </a:solidFill>
              </a:rPr>
              <a:t>1.</a:t>
            </a:r>
            <a:r>
              <a:rPr lang="ru-RU" sz="2000" dirty="0">
                <a:solidFill>
                  <a:srgbClr val="800000"/>
                </a:solidFill>
              </a:rPr>
              <a:t> 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</a:rPr>
              <a:t>Выбери ячейку с номером и щёлкни по ней мышкой.</a:t>
            </a:r>
          </a:p>
          <a:p>
            <a:pPr algn="l">
              <a:lnSpc>
                <a:spcPct val="140000"/>
              </a:lnSpc>
              <a:defRPr/>
            </a:pPr>
            <a:r>
              <a:rPr lang="ru-RU" sz="2400" i="1" dirty="0">
                <a:solidFill>
                  <a:srgbClr val="800000"/>
                </a:solidFill>
                <a:latin typeface="Calibri" pitchFamily="34" charset="0"/>
              </a:rPr>
              <a:t>2.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</a:rPr>
              <a:t> Прочитай вопрос.</a:t>
            </a:r>
          </a:p>
          <a:p>
            <a:pPr algn="l">
              <a:lnSpc>
                <a:spcPct val="140000"/>
              </a:lnSpc>
              <a:defRPr/>
            </a:pPr>
            <a:r>
              <a:rPr lang="ru-RU" sz="2400" i="1" dirty="0">
                <a:solidFill>
                  <a:srgbClr val="800000"/>
                </a:solidFill>
                <a:latin typeface="Calibri" pitchFamily="34" charset="0"/>
              </a:rPr>
              <a:t>3.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</a:rPr>
              <a:t> Время на обдумывание – 5 секунд. </a:t>
            </a:r>
          </a:p>
          <a:p>
            <a:pPr algn="l">
              <a:lnSpc>
                <a:spcPct val="140000"/>
              </a:lnSpc>
              <a:defRPr/>
            </a:pPr>
            <a:r>
              <a:rPr lang="ru-RU" sz="2400" i="1" dirty="0">
                <a:solidFill>
                  <a:srgbClr val="800000"/>
                </a:solidFill>
                <a:latin typeface="Calibri" pitchFamily="34" charset="0"/>
              </a:rPr>
              <a:t>4.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</a:rPr>
              <a:t> После звукового сигнала дай устный ответ.</a:t>
            </a:r>
          </a:p>
          <a:p>
            <a:pPr algn="l">
              <a:lnSpc>
                <a:spcPct val="140000"/>
              </a:lnSpc>
              <a:defRPr/>
            </a:pPr>
            <a:r>
              <a:rPr lang="ru-RU" sz="2400" i="1" dirty="0">
                <a:solidFill>
                  <a:srgbClr val="800000"/>
                </a:solidFill>
                <a:latin typeface="Calibri" pitchFamily="34" charset="0"/>
              </a:rPr>
              <a:t>5.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</a:rPr>
              <a:t> Чтобы узнать правильный ответ, щёлкни мышкой по экрану. </a:t>
            </a:r>
          </a:p>
          <a:p>
            <a:pPr algn="l">
              <a:lnSpc>
                <a:spcPct val="140000"/>
              </a:lnSpc>
              <a:defRPr/>
            </a:pPr>
            <a:r>
              <a:rPr lang="ru-RU" sz="2400" i="1" dirty="0">
                <a:solidFill>
                  <a:srgbClr val="800000"/>
                </a:solidFill>
                <a:latin typeface="Calibri" pitchFamily="34" charset="0"/>
              </a:rPr>
              <a:t>6.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</a:rPr>
              <a:t> Чтобы продолжить игру, щёлкни мышкой </a:t>
            </a:r>
            <a:r>
              <a:rPr lang="ru-RU" sz="2400" dirty="0" smtClean="0">
                <a:solidFill>
                  <a:srgbClr val="800000"/>
                </a:solidFill>
                <a:latin typeface="Calibri" pitchFamily="34" charset="0"/>
              </a:rPr>
              <a:t>по </a:t>
            </a:r>
            <a:r>
              <a:rPr lang="ru-RU" sz="2400" dirty="0">
                <a:solidFill>
                  <a:srgbClr val="800000"/>
                </a:solidFill>
                <a:latin typeface="Calibri" pitchFamily="34" charset="0"/>
              </a:rPr>
              <a:t>кнопке «Продолжить игру».</a:t>
            </a:r>
          </a:p>
        </p:txBody>
      </p:sp>
      <p:sp>
        <p:nvSpPr>
          <p:cNvPr id="2075" name="Rectangle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58125" y="6215063"/>
            <a:ext cx="1087438" cy="454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Выход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28625" y="285750"/>
            <a:ext cx="8286750" cy="121443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357166"/>
            <a:ext cx="66014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Правила викторины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5720" y="142852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7" name="WordArt 5" descr="Орех"/>
          <p:cNvSpPr>
            <a:spLocks noChangeArrowheads="1" noChangeShapeType="1" noTextEdit="1"/>
          </p:cNvSpPr>
          <p:nvPr/>
        </p:nvSpPr>
        <p:spPr bwMode="auto">
          <a:xfrm>
            <a:off x="500034" y="357166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12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85984" y="0"/>
            <a:ext cx="5832475" cy="85090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ВНИМАНИЕ !  ВОПРОС</a:t>
            </a:r>
            <a:endParaRPr kumimoji="0" lang="ru-RU" sz="3600" b="1" i="1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546195" y="714356"/>
            <a:ext cx="7597805" cy="1368425"/>
          </a:xfrm>
          <a:prstGeom prst="rect">
            <a:avLst/>
          </a:prstGeom>
          <a:ln w="76200" cap="flat" cmpd="sng" algn="ctr">
            <a:solidFill>
              <a:srgbClr val="0000FF"/>
            </a:solidFill>
            <a:prstDash val="solid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называлась детская организация, объединявшая в своих рядах младших школьников (1 – 3 классы)?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10" name="Rectangle 12"/>
          <p:cNvSpPr>
            <a:spLocks noChangeArrowheads="1"/>
          </p:cNvSpPr>
          <p:nvPr/>
        </p:nvSpPr>
        <p:spPr bwMode="auto">
          <a:xfrm>
            <a:off x="4071934" y="2714620"/>
            <a:ext cx="4786346" cy="574675"/>
          </a:xfrm>
          <a:prstGeom prst="rect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11" name="AutoShape 13"/>
          <p:cNvSpPr>
            <a:spLocks noChangeArrowheads="1"/>
          </p:cNvSpPr>
          <p:nvPr/>
        </p:nvSpPr>
        <p:spPr bwMode="auto">
          <a:xfrm rot="10800000">
            <a:off x="4429124" y="4000504"/>
            <a:ext cx="4286280" cy="1143008"/>
          </a:xfrm>
          <a:prstGeom prst="wedgeRectCallout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Детская организация младших школьников называлась – </a:t>
            </a:r>
            <a:r>
              <a:rPr lang="ru-RU" sz="2000" b="1" dirty="0" smtClean="0">
                <a:solidFill>
                  <a:srgbClr val="C00000"/>
                </a:solidFill>
              </a:rPr>
              <a:t>октябрята</a:t>
            </a:r>
            <a:r>
              <a:rPr lang="ru-RU" sz="2000" dirty="0" smtClean="0">
                <a:solidFill>
                  <a:srgbClr val="C00000"/>
                </a:solidFill>
              </a:rPr>
              <a:t> 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2" name="Picture 6" descr="http://t3.gstatic.com/images?q=tbn:ANd9GcQ7q_vEoOQtMtTC3uh0lCrsVpB71GE9mGQuvYwV9WhxaGIWiVu6Q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10889">
            <a:off x="589373" y="1852303"/>
            <a:ext cx="2044113" cy="34250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dirty="0"/>
              <a:t>Правила игры</a:t>
            </a: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16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build="p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57158" y="357166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2" name="WordArt 3" descr="Орех"/>
          <p:cNvSpPr>
            <a:spLocks noChangeArrowheads="1" noChangeShapeType="1" noTextEdit="1"/>
          </p:cNvSpPr>
          <p:nvPr/>
        </p:nvSpPr>
        <p:spPr bwMode="auto">
          <a:xfrm>
            <a:off x="571472" y="500042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14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214546" y="0"/>
            <a:ext cx="5832475" cy="85090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ВНИМАНИЕ !  ВОПРОС</a:t>
            </a:r>
            <a:endParaRPr kumimoji="0" lang="ru-RU" sz="3600" b="1" i="1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571604" y="714356"/>
            <a:ext cx="7572396" cy="928694"/>
          </a:xfrm>
          <a:prstGeom prst="rect">
            <a:avLst/>
          </a:prstGeom>
          <a:ln w="76200" cap="flat" cmpd="sng" algn="ctr">
            <a:solidFill>
              <a:srgbClr val="00B0F0"/>
            </a:solidFill>
            <a:prstDash val="solid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называется книга А.Гайдара</a:t>
            </a:r>
            <a:r>
              <a:rPr kumimoji="0" lang="ru-RU" sz="2800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 пионерах-тимуровцах?</a:t>
            </a:r>
            <a:endParaRPr kumimoji="0" lang="ru-RU" sz="2800" i="0" u="none" strike="noStrike" kern="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11" name="Rectangle 12"/>
          <p:cNvSpPr>
            <a:spLocks noChangeArrowheads="1"/>
          </p:cNvSpPr>
          <p:nvPr/>
        </p:nvSpPr>
        <p:spPr bwMode="auto">
          <a:xfrm>
            <a:off x="4786314" y="2285992"/>
            <a:ext cx="3963985" cy="1000132"/>
          </a:xfrm>
          <a:prstGeom prst="rect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</a:t>
            </a:r>
          </a:p>
          <a:p>
            <a:r>
              <a:rPr lang="ru-RU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2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ответ</a:t>
            </a:r>
          </a:p>
        </p:txBody>
      </p:sp>
      <p:sp useBgFill="1">
        <p:nvSpPr>
          <p:cNvPr id="12" name="AutoShape 13"/>
          <p:cNvSpPr>
            <a:spLocks noChangeArrowheads="1"/>
          </p:cNvSpPr>
          <p:nvPr/>
        </p:nvSpPr>
        <p:spPr bwMode="auto">
          <a:xfrm rot="10800000">
            <a:off x="4429124" y="3786190"/>
            <a:ext cx="4000527" cy="1071570"/>
          </a:xfrm>
          <a:prstGeom prst="ribbon2">
            <a:avLst/>
          </a:prstGeom>
          <a:ln w="76200" cmpd="thickThin" algn="ctr">
            <a:solidFill>
              <a:srgbClr val="00B0F0"/>
            </a:solidFill>
            <a:miter lim="800000"/>
            <a:headEnd/>
            <a:tailEnd/>
          </a:ln>
        </p:spPr>
        <p:txBody>
          <a:bodyPr rot="10800000"/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Тимур и его команда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9" name="Picture 3" descr="C:\Users\TSC\Downloads\Тиму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85926"/>
            <a:ext cx="332681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dirty="0"/>
              <a:t>Правила игры</a:t>
            </a:r>
          </a:p>
        </p:txBody>
      </p:sp>
      <p:sp>
        <p:nvSpPr>
          <p:cNvPr id="2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2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4998" y="5500702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5500702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5500702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937385" y="5500702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800985" y="5500702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build="p" animBg="1"/>
      <p:bldP spid="11" grpId="0" animBg="1"/>
      <p:bldP spid="1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8596" y="42860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5" name="WordArt 3" descr="Орех"/>
          <p:cNvSpPr>
            <a:spLocks noChangeArrowheads="1" noChangeShapeType="1" noTextEdit="1"/>
          </p:cNvSpPr>
          <p:nvPr/>
        </p:nvSpPr>
        <p:spPr bwMode="auto">
          <a:xfrm>
            <a:off x="642910" y="642918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15</a:t>
            </a:r>
          </a:p>
        </p:txBody>
      </p:sp>
      <p:sp>
        <p:nvSpPr>
          <p:cNvPr id="8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357422" y="0"/>
            <a:ext cx="5832475" cy="85090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ВНИМАНИЕ !  ВОПРОС</a:t>
            </a:r>
            <a:endParaRPr kumimoji="0" lang="ru-RU" sz="3600" b="1" i="1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1857356" y="785795"/>
            <a:ext cx="6786610" cy="571504"/>
          </a:xfrm>
          <a:prstGeom prst="rect">
            <a:avLst/>
          </a:prstGeom>
          <a:ln w="57150" cap="flat" cmpd="sng" algn="ctr">
            <a:solidFill>
              <a:schemeClr val="accent2"/>
            </a:solidFill>
            <a:prstDash val="solid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Назовите пионеров-героев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17" name="AutoShape 13"/>
          <p:cNvSpPr>
            <a:spLocks noChangeArrowheads="1"/>
          </p:cNvSpPr>
          <p:nvPr/>
        </p:nvSpPr>
        <p:spPr bwMode="auto">
          <a:xfrm rot="10800000">
            <a:off x="5214941" y="3000372"/>
            <a:ext cx="3214711" cy="2786082"/>
          </a:xfrm>
          <a:prstGeom prst="wedgeRectCallout">
            <a:avLst/>
          </a:prstGeom>
          <a:ln w="76200" cmpd="thickThin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/>
          <a:lstStyle/>
          <a:p>
            <a:r>
              <a:rPr lang="ru-RU" sz="2000" dirty="0" smtClean="0">
                <a:solidFill>
                  <a:srgbClr val="800000"/>
                </a:solidFill>
              </a:rPr>
              <a:t>Леня Голиков</a:t>
            </a:r>
          </a:p>
          <a:p>
            <a:r>
              <a:rPr lang="ru-RU" sz="2000" dirty="0" smtClean="0">
                <a:solidFill>
                  <a:srgbClr val="800000"/>
                </a:solidFill>
              </a:rPr>
              <a:t>Марат </a:t>
            </a:r>
            <a:r>
              <a:rPr lang="ru-RU" sz="2000" dirty="0" err="1" smtClean="0">
                <a:solidFill>
                  <a:srgbClr val="800000"/>
                </a:solidFill>
              </a:rPr>
              <a:t>Казей</a:t>
            </a:r>
            <a:endParaRPr lang="ru-RU" sz="2000" dirty="0" smtClean="0">
              <a:solidFill>
                <a:srgbClr val="800000"/>
              </a:solidFill>
            </a:endParaRPr>
          </a:p>
          <a:p>
            <a:r>
              <a:rPr lang="ru-RU" sz="2000" dirty="0" smtClean="0">
                <a:solidFill>
                  <a:srgbClr val="800000"/>
                </a:solidFill>
              </a:rPr>
              <a:t>Витя Коробков</a:t>
            </a:r>
          </a:p>
          <a:p>
            <a:r>
              <a:rPr lang="ru-RU" sz="2000" dirty="0" smtClean="0">
                <a:solidFill>
                  <a:srgbClr val="800000"/>
                </a:solidFill>
              </a:rPr>
              <a:t>Валя Котик</a:t>
            </a:r>
          </a:p>
          <a:p>
            <a:r>
              <a:rPr lang="ru-RU" sz="2000" dirty="0" smtClean="0">
                <a:solidFill>
                  <a:srgbClr val="800000"/>
                </a:solidFill>
              </a:rPr>
              <a:t>Павлик Морозов</a:t>
            </a:r>
          </a:p>
          <a:p>
            <a:r>
              <a:rPr lang="ru-RU" sz="2000" dirty="0" smtClean="0">
                <a:solidFill>
                  <a:srgbClr val="800000"/>
                </a:solidFill>
              </a:rPr>
              <a:t>Зина Портнова</a:t>
            </a:r>
          </a:p>
          <a:p>
            <a:r>
              <a:rPr lang="ru-RU" sz="2000" dirty="0" smtClean="0">
                <a:solidFill>
                  <a:srgbClr val="800000"/>
                </a:solidFill>
              </a:rPr>
              <a:t>Толя Шумов</a:t>
            </a:r>
          </a:p>
          <a:p>
            <a:r>
              <a:rPr lang="ru-RU" sz="2000" dirty="0" smtClean="0">
                <a:solidFill>
                  <a:srgbClr val="800000"/>
                </a:solidFill>
              </a:rPr>
              <a:t>Боря </a:t>
            </a:r>
            <a:r>
              <a:rPr lang="ru-RU" sz="2000" dirty="0" err="1" smtClean="0">
                <a:solidFill>
                  <a:srgbClr val="800000"/>
                </a:solidFill>
              </a:rPr>
              <a:t>Цариков</a:t>
            </a:r>
            <a:endParaRPr lang="ru-RU" sz="2000" dirty="0" smtClean="0">
              <a:solidFill>
                <a:srgbClr val="800000"/>
              </a:solidFill>
            </a:endParaRPr>
          </a:p>
          <a:p>
            <a:endParaRPr lang="ru-RU" sz="2000" dirty="0">
              <a:solidFill>
                <a:srgbClr val="800000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720" y="1643050"/>
            <a:ext cx="4214842" cy="3665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Rectangle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000760" y="6429396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dirty="0"/>
              <a:t>Правила игры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29520" y="6429396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4537073" y="1785926"/>
            <a:ext cx="4606927" cy="574675"/>
          </a:xfrm>
          <a:prstGeom prst="rect">
            <a:avLst/>
          </a:prstGeom>
          <a:solidFill>
            <a:schemeClr val="bg2"/>
          </a:solidFill>
          <a:ln w="57150">
            <a:solidFill>
              <a:schemeClr val="tx2">
                <a:lumMod val="60000"/>
                <a:lumOff val="40000"/>
              </a:schemeClr>
            </a:solidFill>
            <a:headEnd/>
            <a:tailEnd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200" b="1" i="1" cap="all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4" grpId="1"/>
      <p:bldP spid="15" grpId="0" build="p" animBg="1"/>
      <p:bldP spid="17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Содержимое 3"/>
          <p:cNvSpPr>
            <a:spLocks noGrp="1"/>
          </p:cNvSpPr>
          <p:nvPr>
            <p:ph idx="1"/>
          </p:nvPr>
        </p:nvSpPr>
        <p:spPr>
          <a:xfrm>
            <a:off x="2786050" y="5500702"/>
            <a:ext cx="6000792" cy="1096963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Используемые ресурсы:</a:t>
            </a:r>
            <a:endParaRPr lang="ru-RU" sz="1600" dirty="0" smtClean="0">
              <a:hlinkClick r:id="rId2"/>
            </a:endParaRPr>
          </a:p>
          <a:p>
            <a:r>
              <a:rPr lang="fr-FR" sz="1600" dirty="0" smtClean="0">
                <a:hlinkClick r:id="rId2"/>
              </a:rPr>
              <a:t>http://www.mirgeografii.ru</a:t>
            </a:r>
            <a:endParaRPr lang="ru-RU" sz="1600" dirty="0" smtClean="0"/>
          </a:p>
          <a:p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Фото: </a:t>
            </a:r>
            <a:r>
              <a:rPr lang="fr-FR" sz="1600" dirty="0" smtClean="0">
                <a:hlinkClick r:id="rId3"/>
              </a:rPr>
              <a:t>http://images.yandex.ru</a:t>
            </a:r>
            <a:r>
              <a:rPr lang="ru-RU" sz="1600" dirty="0" smtClean="0"/>
              <a:t>,</a:t>
            </a:r>
            <a:r>
              <a:rPr lang="fr-FR" sz="1600" dirty="0" smtClean="0">
                <a:hlinkClick r:id="rId4"/>
              </a:rPr>
              <a:t> http://images.rambler.ru</a:t>
            </a:r>
            <a:r>
              <a:rPr lang="ru-RU" sz="1600" dirty="0" smtClean="0"/>
              <a:t> </a:t>
            </a:r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52"/>
            <a:ext cx="9001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8E0000"/>
                </a:solidFill>
              </a:rPr>
              <a:t>Сбор материалов и презентацию выполнили учащиеся 8 класса</a:t>
            </a:r>
          </a:p>
          <a:p>
            <a:pPr algn="ctr"/>
            <a:r>
              <a:rPr lang="ru-RU" sz="2000" dirty="0" smtClean="0">
                <a:solidFill>
                  <a:srgbClr val="8E0000"/>
                </a:solidFill>
              </a:rPr>
              <a:t>муниципального бюджетного общеобразовательного учреждения</a:t>
            </a:r>
          </a:p>
          <a:p>
            <a:pPr algn="ctr"/>
            <a:r>
              <a:rPr lang="ru-RU" sz="2000" smtClean="0">
                <a:solidFill>
                  <a:srgbClr val="8E0000"/>
                </a:solidFill>
              </a:rPr>
              <a:t>«Берновская </a:t>
            </a:r>
            <a:r>
              <a:rPr lang="ru-RU" sz="2000" dirty="0" smtClean="0">
                <a:solidFill>
                  <a:srgbClr val="8E0000"/>
                </a:solidFill>
              </a:rPr>
              <a:t>средняя общеобразовательная школа имени А.С. Пушкина»:</a:t>
            </a:r>
          </a:p>
          <a:p>
            <a:pPr algn="ctr"/>
            <a:endParaRPr lang="ru-RU" sz="2000" dirty="0" smtClean="0">
              <a:solidFill>
                <a:srgbClr val="8E0000"/>
              </a:solidFill>
            </a:endParaRPr>
          </a:p>
          <a:p>
            <a:pPr algn="ctr"/>
            <a:endParaRPr lang="ru-RU" sz="2000" dirty="0" smtClean="0">
              <a:solidFill>
                <a:srgbClr val="8E0000"/>
              </a:solidFill>
            </a:endParaRPr>
          </a:p>
          <a:p>
            <a:pPr algn="ctr"/>
            <a:endParaRPr lang="ru-RU" sz="2000" dirty="0" smtClean="0">
              <a:solidFill>
                <a:srgbClr val="8E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3571876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8E0000"/>
                </a:solidFill>
              </a:rPr>
              <a:t>Презентация была использована во время проведения  КТД «Салют, Пионерия!» на стации «Историческая»</a:t>
            </a:r>
          </a:p>
          <a:p>
            <a:pPr algn="ctr"/>
            <a:r>
              <a:rPr lang="ru-RU" dirty="0" smtClean="0">
                <a:solidFill>
                  <a:srgbClr val="8E0000"/>
                </a:solidFill>
              </a:rPr>
              <a:t>19.05.2012 </a:t>
            </a:r>
            <a:endParaRPr lang="ru-RU" dirty="0">
              <a:solidFill>
                <a:srgbClr val="8E0000"/>
              </a:solidFill>
            </a:endParaRPr>
          </a:p>
        </p:txBody>
      </p:sp>
      <p:pic>
        <p:nvPicPr>
          <p:cNvPr id="7" name="Picture 2" descr="C:\Users\TSC\Downloads\a11332ea287b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662699">
            <a:off x="4726524" y="1035425"/>
            <a:ext cx="4132378" cy="437450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1214422"/>
            <a:ext cx="478634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rgbClr val="C00000"/>
                </a:solidFill>
              </a:rPr>
              <a:t>Панкович</a:t>
            </a:r>
            <a:r>
              <a:rPr lang="ru-RU" sz="2000" dirty="0" smtClean="0">
                <a:solidFill>
                  <a:srgbClr val="C00000"/>
                </a:solidFill>
              </a:rPr>
              <a:t> Софья</a:t>
            </a:r>
          </a:p>
          <a:p>
            <a:r>
              <a:rPr lang="ru-RU" sz="2000" dirty="0" err="1" smtClean="0">
                <a:solidFill>
                  <a:srgbClr val="C00000"/>
                </a:solidFill>
              </a:rPr>
              <a:t>Панчеко</a:t>
            </a:r>
            <a:r>
              <a:rPr lang="ru-RU" sz="2000" dirty="0" smtClean="0">
                <a:solidFill>
                  <a:srgbClr val="C00000"/>
                </a:solidFill>
              </a:rPr>
              <a:t> Анастасия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Попова Анастасия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Смирнова Людмила</a:t>
            </a:r>
          </a:p>
          <a:p>
            <a:pPr algn="l"/>
            <a:r>
              <a:rPr lang="ru-RU" dirty="0" smtClean="0">
                <a:solidFill>
                  <a:srgbClr val="8E0000"/>
                </a:solidFill>
              </a:rPr>
              <a:t>Руководитель:</a:t>
            </a:r>
          </a:p>
          <a:p>
            <a:pPr algn="l"/>
            <a:r>
              <a:rPr lang="ru-RU" dirty="0" smtClean="0">
                <a:solidFill>
                  <a:srgbClr val="8E0000"/>
                </a:solidFill>
              </a:rPr>
              <a:t>Виноградова И.Г. - учитель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2" y="78579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99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57554" y="3571876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00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73243" y="221455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03" name="AutoShape 4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16251" y="221455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04" name="AutoShape 5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857884" y="3571876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07" name="AutoShape 5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643438" y="3571876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10" name="AutoShape 5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24075" y="78579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11" name="AutoShape 5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530697" y="221455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12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000892" y="3571876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15" name="AutoShape 6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7" y="78579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16" name="AutoShape 6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5008" y="221455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17" name="AutoShape 6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786182" y="4786322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20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572000" y="78579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21" name="AutoShape 6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000892" y="221455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24" name="AutoShape 7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95962" y="78579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25" name="AutoShape 7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28662" y="3571876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27" name="AutoShape 7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019925" y="78579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28" name="AutoShape 7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43108" y="3571876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30" name="AutoShape 7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28662" y="221455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685" name="WordArt 85" descr="Орех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708400" y="1001694"/>
            <a:ext cx="287337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3</a:t>
            </a:r>
          </a:p>
        </p:txBody>
      </p:sp>
      <p:sp>
        <p:nvSpPr>
          <p:cNvPr id="25686" name="WordArt 86" descr="Орех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571736" y="2357430"/>
            <a:ext cx="287337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8</a:t>
            </a:r>
          </a:p>
        </p:txBody>
      </p:sp>
      <p:sp>
        <p:nvSpPr>
          <p:cNvPr id="25690" name="WordArt 90" descr="Орех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289025" y="2430454"/>
            <a:ext cx="287337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7</a:t>
            </a:r>
          </a:p>
        </p:txBody>
      </p:sp>
      <p:sp>
        <p:nvSpPr>
          <p:cNvPr id="25691" name="WordArt 91" descr="Орех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380287" y="1001694"/>
            <a:ext cx="287338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6</a:t>
            </a:r>
          </a:p>
        </p:txBody>
      </p:sp>
      <p:sp>
        <p:nvSpPr>
          <p:cNvPr id="25692" name="WordArt 92" descr="Орех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56325" y="1001694"/>
            <a:ext cx="287337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5</a:t>
            </a:r>
          </a:p>
        </p:txBody>
      </p:sp>
      <p:sp>
        <p:nvSpPr>
          <p:cNvPr id="25693" name="WordArt 93" descr="Орех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932362" y="1001694"/>
            <a:ext cx="287338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4</a:t>
            </a:r>
          </a:p>
        </p:txBody>
      </p:sp>
      <p:sp>
        <p:nvSpPr>
          <p:cNvPr id="25694" name="WordArt 94" descr="Орех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260475" y="1001694"/>
            <a:ext cx="287337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</a:t>
            </a:r>
          </a:p>
        </p:txBody>
      </p:sp>
      <p:sp>
        <p:nvSpPr>
          <p:cNvPr id="25695" name="WordArt 95" descr="Орех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484437" y="1001694"/>
            <a:ext cx="287338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2</a:t>
            </a:r>
          </a:p>
        </p:txBody>
      </p:sp>
      <p:sp>
        <p:nvSpPr>
          <p:cNvPr id="25696" name="WordArt 96" descr="Орех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745011" y="2428868"/>
            <a:ext cx="576263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10</a:t>
            </a:r>
          </a:p>
        </p:txBody>
      </p:sp>
      <p:sp>
        <p:nvSpPr>
          <p:cNvPr id="25697" name="WordArt 97" descr="Орех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929322" y="2428868"/>
            <a:ext cx="576262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11</a:t>
            </a:r>
          </a:p>
        </p:txBody>
      </p:sp>
      <p:sp>
        <p:nvSpPr>
          <p:cNvPr id="25698" name="WordArt 98" descr="Орех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744879" y="2428868"/>
            <a:ext cx="287338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9</a:t>
            </a:r>
          </a:p>
        </p:txBody>
      </p:sp>
      <p:sp>
        <p:nvSpPr>
          <p:cNvPr id="25720" name="WordArt 120" descr="Орех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15206" y="2428868"/>
            <a:ext cx="576263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12</a:t>
            </a:r>
          </a:p>
        </p:txBody>
      </p:sp>
      <p:sp>
        <p:nvSpPr>
          <p:cNvPr id="25721" name="WordArt 121" descr="Орех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000760" y="3786190"/>
            <a:ext cx="576263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17</a:t>
            </a:r>
          </a:p>
        </p:txBody>
      </p:sp>
      <p:sp>
        <p:nvSpPr>
          <p:cNvPr id="25722" name="WordArt 122" descr="Орех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214414" y="3786190"/>
            <a:ext cx="576262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13</a:t>
            </a:r>
          </a:p>
        </p:txBody>
      </p:sp>
      <p:sp>
        <p:nvSpPr>
          <p:cNvPr id="25723" name="WordArt 123" descr="Орех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857752" y="3786190"/>
            <a:ext cx="576262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16</a:t>
            </a:r>
          </a:p>
        </p:txBody>
      </p:sp>
      <p:sp>
        <p:nvSpPr>
          <p:cNvPr id="25724" name="WordArt 124" descr="Орех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571868" y="3786190"/>
            <a:ext cx="576263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15</a:t>
            </a:r>
          </a:p>
        </p:txBody>
      </p:sp>
      <p:sp>
        <p:nvSpPr>
          <p:cNvPr id="25725" name="WordArt 125" descr="Орех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428860" y="3786190"/>
            <a:ext cx="576262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14</a:t>
            </a:r>
          </a:p>
        </p:txBody>
      </p:sp>
      <p:sp>
        <p:nvSpPr>
          <p:cNvPr id="25726" name="WordArt 126" descr="Орех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143768" y="3714752"/>
            <a:ext cx="576262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18</a:t>
            </a:r>
          </a:p>
        </p:txBody>
      </p:sp>
      <p:sp>
        <p:nvSpPr>
          <p:cNvPr id="25728" name="WordArt 128" descr="Орех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071934" y="5143512"/>
            <a:ext cx="576263" cy="57626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19</a:t>
            </a:r>
          </a:p>
        </p:txBody>
      </p:sp>
      <p:sp>
        <p:nvSpPr>
          <p:cNvPr id="4168" name="Rectangle 149"/>
          <p:cNvSpPr>
            <a:spLocks noChangeArrowheads="1"/>
          </p:cNvSpPr>
          <p:nvPr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b="1">
              <a:ln w="11430"/>
              <a:solidFill>
                <a:srgbClr val="B81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751" name="Rectangle 15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588125" y="6381750"/>
            <a:ext cx="1420813" cy="2873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игры</a:t>
            </a:r>
          </a:p>
        </p:txBody>
      </p:sp>
      <p:sp>
        <p:nvSpPr>
          <p:cNvPr id="25754" name="Rectangle 154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8243888" y="6381750"/>
            <a:ext cx="701675" cy="2873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1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Выход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8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5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5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8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5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5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6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5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5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5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5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5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5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5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5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5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5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5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5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5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5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5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5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5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7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5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5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5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5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5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5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5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5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5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5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4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5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5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5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5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5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5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5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5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8"/>
                  </p:tgtEl>
                </p:cond>
              </p:nextCondLst>
            </p:seq>
          </p:childTnLst>
        </p:cTn>
      </p:par>
    </p:tnLst>
    <p:bldLst>
      <p:bldP spid="25686" grpId="0"/>
      <p:bldP spid="25690" grpId="0"/>
      <p:bldP spid="25691" grpId="0"/>
      <p:bldP spid="25692" grpId="0"/>
      <p:bldP spid="25696" grpId="0"/>
      <p:bldP spid="25697" grpId="0"/>
      <p:bldP spid="25698" grpId="0"/>
      <p:bldP spid="25720" grpId="0"/>
      <p:bldP spid="25721" grpId="0"/>
      <p:bldP spid="25722" grpId="0"/>
      <p:bldP spid="25723" grpId="0"/>
      <p:bldP spid="25724" grpId="0"/>
      <p:bldP spid="25725" grpId="0"/>
      <p:bldP spid="25726" grpId="0"/>
      <p:bldP spid="257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14282" y="285728"/>
            <a:ext cx="1042988" cy="1042988"/>
          </a:xfrm>
          <a:prstGeom prst="actionButtonBlank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126" name="WordArt 7" descr="Орех"/>
          <p:cNvSpPr>
            <a:spLocks noChangeArrowheads="1" noChangeShapeType="1" noTextEdit="1"/>
          </p:cNvSpPr>
          <p:nvPr/>
        </p:nvSpPr>
        <p:spPr bwMode="auto">
          <a:xfrm>
            <a:off x="571472" y="571480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</a:t>
            </a:r>
          </a:p>
        </p:txBody>
      </p:sp>
      <p:sp>
        <p:nvSpPr>
          <p:cNvPr id="2663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>
            <a:gsLst>
              <a:gs pos="0">
                <a:srgbClr val="FFFF00"/>
              </a:gs>
              <a:gs pos="0">
                <a:srgbClr val="FFFF00"/>
              </a:gs>
              <a:gs pos="64999">
                <a:srgbClr val="FFFF00"/>
              </a:gs>
              <a:gs pos="100000">
                <a:srgbClr val="D1C39F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63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>
            <a:gsLst>
              <a:gs pos="0">
                <a:srgbClr val="FFFF00"/>
              </a:gs>
              <a:gs pos="0">
                <a:srgbClr val="FFFF00"/>
              </a:gs>
              <a:gs pos="64999">
                <a:srgbClr val="FFFF00"/>
              </a:gs>
              <a:gs pos="100000">
                <a:srgbClr val="D1C39F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63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>
            <a:gsLst>
              <a:gs pos="0">
                <a:srgbClr val="FFFF00"/>
              </a:gs>
              <a:gs pos="0">
                <a:srgbClr val="FFFF00"/>
              </a:gs>
              <a:gs pos="64999">
                <a:srgbClr val="FFFF00"/>
              </a:gs>
              <a:gs pos="100000">
                <a:srgbClr val="D1C39F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636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>
            <a:gsLst>
              <a:gs pos="0">
                <a:srgbClr val="FFFF00"/>
              </a:gs>
              <a:gs pos="0">
                <a:srgbClr val="FFFF00"/>
              </a:gs>
              <a:gs pos="64999">
                <a:srgbClr val="FFFF00"/>
              </a:gs>
              <a:gs pos="100000">
                <a:srgbClr val="D1C39F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6637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>
            <a:gsLst>
              <a:gs pos="0">
                <a:srgbClr val="FFFF00"/>
              </a:gs>
              <a:gs pos="0">
                <a:srgbClr val="FFFF00"/>
              </a:gs>
              <a:gs pos="64999">
                <a:srgbClr val="FFFF00"/>
              </a:gs>
              <a:gs pos="100000">
                <a:srgbClr val="D1C39F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135" name="Rectangle 20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6" name="Rectangle 2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26647" name="Rectangle 2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1928794" y="142852"/>
            <a:ext cx="6948487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ВНИМАНИЕ!  ВОПРОС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1285852" y="1000109"/>
            <a:ext cx="7676386" cy="571504"/>
          </a:xfrm>
          <a:prstGeom prst="rect">
            <a:avLst/>
          </a:prstGeom>
          <a:ln w="76200" cap="flat" cmpd="sng" algn="ctr">
            <a:solidFill>
              <a:srgbClr val="FFFF00"/>
            </a:solidFill>
            <a:prstDash val="solid"/>
            <a:miter lim="800000"/>
            <a:headEnd/>
            <a:tailEnd/>
          </a:ln>
          <a:scene3d>
            <a:camera prst="orthographicFront"/>
            <a:lightRig rig="flat" dir="tl">
              <a:rot lat="0" lon="0" rev="6600000"/>
            </a:lightRig>
          </a:scene3d>
          <a:sp3d>
            <a:bevelT w="114300" prst="artDeco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Когда отмечается День пионерии? </a:t>
            </a:r>
            <a:endParaRPr kumimoji="0" lang="ru-RU" sz="2800" i="0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214810" y="2428868"/>
            <a:ext cx="4606927" cy="574675"/>
          </a:xfrm>
          <a:prstGeom prst="rect">
            <a:avLst/>
          </a:prstGeom>
          <a:solidFill>
            <a:schemeClr val="bg2"/>
          </a:solidFill>
          <a:ln w="57150">
            <a:solidFill>
              <a:srgbClr val="EC20CF"/>
            </a:solidFill>
            <a:headEnd/>
            <a:tailEnd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3" name="AutoShape 16"/>
          <p:cNvSpPr>
            <a:spLocks noChangeArrowheads="1"/>
          </p:cNvSpPr>
          <p:nvPr/>
        </p:nvSpPr>
        <p:spPr bwMode="auto">
          <a:xfrm rot="10800000">
            <a:off x="4643438" y="3714752"/>
            <a:ext cx="3857653" cy="928694"/>
          </a:xfrm>
          <a:prstGeom prst="ribbon2">
            <a:avLst/>
          </a:prstGeom>
          <a:ln w="76200" cmpd="thickThin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19 мая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4" name="Picture 2" descr="http://img1.liveinternet.ru/images/attach/c/1/59/205/59205431_7570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857364"/>
            <a:ext cx="2928958" cy="3635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  <p:bldP spid="26634" grpId="0" animBg="1"/>
      <p:bldP spid="26635" grpId="0" animBg="1"/>
      <p:bldP spid="26636" grpId="0" animBg="1"/>
      <p:bldP spid="26637" grpId="0" animBg="1"/>
      <p:bldP spid="19" grpId="0"/>
      <p:bldP spid="19" grpId="1"/>
      <p:bldP spid="21" grpId="0" build="p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20" y="21429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800" dirty="0"/>
          </a:p>
        </p:txBody>
      </p:sp>
      <p:sp>
        <p:nvSpPr>
          <p:cNvPr id="615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71472" y="428604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5</a:t>
            </a:r>
          </a:p>
        </p:txBody>
      </p:sp>
      <p:sp>
        <p:nvSpPr>
          <p:cNvPr id="2970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9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15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297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6591329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285852" y="1142984"/>
            <a:ext cx="7643866" cy="1511301"/>
          </a:xfrm>
          <a:prstGeom prst="rect">
            <a:avLst/>
          </a:prstGeom>
          <a:ln w="57150" cap="flat" cmpd="sng" algn="ctr">
            <a:solidFill>
              <a:srgbClr val="0070C0"/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Чьё имя носила Всесоюзная пионерская организация до 1924 года?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1" name="Rectangle 12"/>
          <p:cNvSpPr>
            <a:spLocks noChangeArrowheads="1"/>
          </p:cNvSpPr>
          <p:nvPr/>
        </p:nvSpPr>
        <p:spPr bwMode="auto">
          <a:xfrm>
            <a:off x="3857620" y="3214686"/>
            <a:ext cx="4821241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</a:p>
        </p:txBody>
      </p:sp>
      <p:sp useBgFill="1">
        <p:nvSpPr>
          <p:cNvPr id="22" name="AutoShape 13"/>
          <p:cNvSpPr>
            <a:spLocks noChangeArrowheads="1"/>
          </p:cNvSpPr>
          <p:nvPr/>
        </p:nvSpPr>
        <p:spPr bwMode="auto">
          <a:xfrm rot="10800000">
            <a:off x="4786314" y="4429132"/>
            <a:ext cx="4214810" cy="1428760"/>
          </a:xfrm>
          <a:prstGeom prst="ribbon2">
            <a:avLst/>
          </a:prstGeom>
          <a:ln w="63500" cmpd="tri">
            <a:solidFill>
              <a:schemeClr val="tx2">
                <a:lumMod val="60000"/>
                <a:lumOff val="40000"/>
              </a:schemeClr>
            </a:solidFill>
            <a:beve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Имени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Спартака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3" name="Picture 2" descr="http://www.kprf-sortavala.ru/pics/den%20pion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214554"/>
            <a:ext cx="2676712" cy="3172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4" grpId="0" animBg="1"/>
      <p:bldP spid="29705" grpId="0" animBg="1"/>
      <p:bldP spid="29706" grpId="0" animBg="1"/>
      <p:bldP spid="29707" grpId="0" animBg="1"/>
      <p:bldP spid="19" grpId="0"/>
      <p:bldP spid="19" grpId="1"/>
      <p:bldP spid="20" grpId="0" build="p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20" y="214290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642910" y="428604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9</a:t>
            </a:r>
          </a:p>
        </p:txBody>
      </p:sp>
      <p:sp>
        <p:nvSpPr>
          <p:cNvPr id="3072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40" name="Rectangle 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30742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1214414" y="1071546"/>
            <a:ext cx="7780344" cy="785818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Чье имя носит пионерская организация?</a:t>
            </a:r>
            <a:endParaRPr kumimoji="0" lang="ru-RU" sz="2800" i="0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2" name="Rectangle 12"/>
          <p:cNvSpPr>
            <a:spLocks noChangeArrowheads="1"/>
          </p:cNvSpPr>
          <p:nvPr/>
        </p:nvSpPr>
        <p:spPr bwMode="auto">
          <a:xfrm>
            <a:off x="4071934" y="2857496"/>
            <a:ext cx="4678365" cy="574675"/>
          </a:xfrm>
          <a:prstGeom prst="rect">
            <a:avLst/>
          </a:prstGeom>
          <a:ln w="76200" cmpd="thickThin" algn="ctr">
            <a:solidFill>
              <a:srgbClr val="EC20C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3" name="AutoShape 13"/>
          <p:cNvSpPr>
            <a:spLocks noChangeArrowheads="1"/>
          </p:cNvSpPr>
          <p:nvPr/>
        </p:nvSpPr>
        <p:spPr bwMode="auto">
          <a:xfrm rot="10800000">
            <a:off x="3643304" y="4000504"/>
            <a:ext cx="5500693" cy="1714512"/>
          </a:xfrm>
          <a:prstGeom prst="ribbon2">
            <a:avLst/>
          </a:prstGeom>
          <a:ln w="76200" cmpd="thickThin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C00000"/>
                </a:solidFill>
              </a:rPr>
              <a:t>Всесоюзная пионерская организация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им. В.И.Ленина</a:t>
            </a:r>
          </a:p>
        </p:txBody>
      </p:sp>
      <p:pic>
        <p:nvPicPr>
          <p:cNvPr id="24" name="Picture 2" descr="http://t3.gstatic.com/images?q=tbn:ANd9GcSa9BL-z2BE72PwuP8Dxf5QY2ojofE0PSFczgP4eYuzfX4Y_DhLx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082865"/>
            <a:ext cx="3429024" cy="3265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/>
      <p:bldP spid="30728" grpId="0" animBg="1"/>
      <p:bldP spid="30729" grpId="0" animBg="1"/>
      <p:bldP spid="30730" grpId="0" animBg="1"/>
      <p:bldP spid="30731" grpId="0" animBg="1"/>
      <p:bldP spid="20" grpId="0"/>
      <p:bldP spid="20" grpId="1"/>
      <p:bldP spid="21" grpId="0" build="p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C:\Users\TSC\Downloads\db63314a76d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44" y="2500306"/>
            <a:ext cx="3946255" cy="2791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20" y="285728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00034" y="500042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13</a:t>
            </a: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63" name="Rectangle 1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3176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1428728" y="1142984"/>
            <a:ext cx="7715272" cy="1143008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Назовите девиз (призыв) Всесоюзной пионерской организации и ответ на него</a:t>
            </a:r>
            <a:endParaRPr kumimoji="0" lang="ru-RU" sz="2800" i="0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0" name="Rectangle 12"/>
          <p:cNvSpPr>
            <a:spLocks noChangeArrowheads="1"/>
          </p:cNvSpPr>
          <p:nvPr/>
        </p:nvSpPr>
        <p:spPr bwMode="auto">
          <a:xfrm>
            <a:off x="4143372" y="2928934"/>
            <a:ext cx="4749803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2" name="AutoShape 13"/>
          <p:cNvSpPr>
            <a:spLocks noChangeArrowheads="1"/>
          </p:cNvSpPr>
          <p:nvPr/>
        </p:nvSpPr>
        <p:spPr bwMode="auto">
          <a:xfrm rot="10800000">
            <a:off x="3500426" y="3857628"/>
            <a:ext cx="5643573" cy="1714512"/>
          </a:xfrm>
          <a:prstGeom prst="ribbon2">
            <a:avLst/>
          </a:prstGeom>
          <a:ln w="57150">
            <a:solidFill>
              <a:srgbClr val="0070C0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10800000"/>
          <a:lstStyle/>
          <a:p>
            <a:r>
              <a:rPr lang="ru-RU" sz="2000" dirty="0" smtClean="0">
                <a:solidFill>
                  <a:srgbClr val="C00000"/>
                </a:solidFill>
              </a:rPr>
              <a:t>К борьбе за дело коммунистической партии БУДЬ ГОТОВ! ВСЕГДА ГОТОВ!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  <p:bldP spid="31752" grpId="0" animBg="1"/>
      <p:bldP spid="31753" grpId="0" animBg="1"/>
      <p:bldP spid="31754" grpId="0" animBg="1"/>
      <p:bldP spid="31755" grpId="0" animBg="1"/>
      <p:bldP spid="18" grpId="0"/>
      <p:bldP spid="18" grpId="1"/>
      <p:bldP spid="19" grpId="0" build="p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20" y="285728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500034" y="571480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/>
              </a:rPr>
              <a:t>17</a:t>
            </a:r>
          </a:p>
        </p:txBody>
      </p:sp>
      <p:sp>
        <p:nvSpPr>
          <p:cNvPr id="3277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1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7" name="Rectangl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3278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643042" y="1000108"/>
            <a:ext cx="7358114" cy="939795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Перечислите символы и атрибуты Всесоюзной пионерской организации</a:t>
            </a:r>
            <a:endParaRPr kumimoji="0" lang="ru-RU" sz="3600" i="0" u="none" strike="noStrike" kern="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1" name="Rectangle 12"/>
          <p:cNvSpPr>
            <a:spLocks noChangeArrowheads="1"/>
          </p:cNvSpPr>
          <p:nvPr/>
        </p:nvSpPr>
        <p:spPr bwMode="auto">
          <a:xfrm>
            <a:off x="3929058" y="2214554"/>
            <a:ext cx="503555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2" name="AutoShape 13"/>
          <p:cNvSpPr>
            <a:spLocks noChangeArrowheads="1"/>
          </p:cNvSpPr>
          <p:nvPr/>
        </p:nvSpPr>
        <p:spPr bwMode="auto">
          <a:xfrm rot="10800000">
            <a:off x="4286246" y="3286124"/>
            <a:ext cx="4714907" cy="2071702"/>
          </a:xfrm>
          <a:prstGeom prst="wedgeRoundRectCallout">
            <a:avLst/>
          </a:prstGeom>
          <a:ln w="57150"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10800000"/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Красное пионерское знамя дружины</a:t>
            </a:r>
            <a:r>
              <a:rPr lang="ru-RU" sz="2000" dirty="0" smtClean="0">
                <a:solidFill>
                  <a:srgbClr val="C00000"/>
                </a:solidFill>
              </a:rPr>
              <a:t> , </a:t>
            </a:r>
            <a:r>
              <a:rPr lang="ru-RU" sz="2000" b="1" dirty="0" smtClean="0">
                <a:solidFill>
                  <a:srgbClr val="C00000"/>
                </a:solidFill>
              </a:rPr>
              <a:t>девиз, пионерский салют</a:t>
            </a:r>
            <a:r>
              <a:rPr lang="ru-RU" sz="2000" dirty="0" smtClean="0">
                <a:solidFill>
                  <a:srgbClr val="C00000"/>
                </a:solidFill>
              </a:rPr>
              <a:t> , </a:t>
            </a:r>
            <a:r>
              <a:rPr lang="ru-RU" sz="2000" b="1" dirty="0" smtClean="0">
                <a:solidFill>
                  <a:srgbClr val="C00000"/>
                </a:solidFill>
              </a:rPr>
              <a:t>флаг отряда</a:t>
            </a:r>
            <a:r>
              <a:rPr lang="ru-RU" sz="2000" dirty="0" smtClean="0">
                <a:solidFill>
                  <a:srgbClr val="C00000"/>
                </a:solidFill>
              </a:rPr>
              <a:t>, </a:t>
            </a:r>
            <a:r>
              <a:rPr lang="ru-RU" sz="2000" b="1" dirty="0" smtClean="0">
                <a:solidFill>
                  <a:srgbClr val="C00000"/>
                </a:solidFill>
              </a:rPr>
              <a:t>красный пионерский галстук, пионерский значок, горн, барабан, пионерская форма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23" name="Picture 2" descr="\\Comp1\мои документы\Пионер\pictu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285992"/>
            <a:ext cx="3683315" cy="2762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nimBg="1"/>
      <p:bldP spid="32776" grpId="0" animBg="1"/>
      <p:bldP spid="32777" grpId="0" animBg="1"/>
      <p:bldP spid="32778" grpId="0" animBg="1"/>
      <p:bldP spid="32779" grpId="0" animBg="1"/>
      <p:bldP spid="19" grpId="0"/>
      <p:bldP spid="19" grpId="1"/>
      <p:bldP spid="20" grpId="0" build="p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20" y="285728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642910" y="500042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/>
              </a:rPr>
              <a:t>3</a:t>
            </a:r>
          </a:p>
        </p:txBody>
      </p:sp>
      <p:sp>
        <p:nvSpPr>
          <p:cNvPr id="3789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08" name="Rectangle 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940425" y="6453188"/>
            <a:ext cx="1420813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/>
              <a:t>Правила игры</a:t>
            </a:r>
          </a:p>
        </p:txBody>
      </p:sp>
      <p:sp>
        <p:nvSpPr>
          <p:cNvPr id="37910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451725" y="6453188"/>
            <a:ext cx="1565275" cy="2889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>
                <a:solidFill>
                  <a:srgbClr val="FF0000"/>
                </a:solidFill>
              </a:rPr>
              <a:t>Продолжить игру</a:t>
            </a:r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142852"/>
            <a:ext cx="5832475" cy="8509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 !  ВОПРОС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714480" y="1071546"/>
            <a:ext cx="7215238" cy="642942"/>
          </a:xfrm>
          <a:prstGeom prst="rect">
            <a:avLst/>
          </a:prstGeom>
          <a:ln w="92075" cap="rnd" cmpd="thinThick" algn="ctr">
            <a:solidFill>
              <a:srgbClr val="FF0000"/>
            </a:solidFill>
            <a:prstDash val="solid"/>
            <a:beve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символизировал галстук пионера?</a:t>
            </a:r>
            <a:endParaRPr kumimoji="0" lang="ru-RU" sz="28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1" name="Rectangle 12"/>
          <p:cNvSpPr>
            <a:spLocks noChangeArrowheads="1"/>
          </p:cNvSpPr>
          <p:nvPr/>
        </p:nvSpPr>
        <p:spPr bwMode="auto">
          <a:xfrm>
            <a:off x="4071934" y="2000240"/>
            <a:ext cx="4892679" cy="574675"/>
          </a:xfrm>
          <a:prstGeom prst="rect">
            <a:avLst/>
          </a:prstGeom>
          <a:ln w="76200" cmpd="thickThin" algn="ctr">
            <a:solidFill>
              <a:srgbClr val="EC20CF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 w="114300" prst="artDeco"/>
          </a:sp3d>
        </p:spPr>
        <p:txBody>
          <a:bodyPr wrap="none" anchor="ctr"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i="1" cap="all" dirty="0" smtClean="0">
                <a:ln w="0">
                  <a:solidFill>
                    <a:srgbClr val="0000FF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Правильный ответ</a:t>
            </a:r>
            <a:endParaRPr lang="ru-RU" sz="3200" b="1" i="1" cap="all" dirty="0">
              <a:ln w="0">
                <a:solidFill>
                  <a:srgbClr val="0000FF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 useBgFill="1">
        <p:nvSpPr>
          <p:cNvPr id="22" name="AutoShape 13"/>
          <p:cNvSpPr>
            <a:spLocks noChangeArrowheads="1"/>
          </p:cNvSpPr>
          <p:nvPr/>
        </p:nvSpPr>
        <p:spPr bwMode="auto">
          <a:xfrm rot="10800000">
            <a:off x="4071934" y="3071810"/>
            <a:ext cx="5072066" cy="2428892"/>
          </a:xfrm>
          <a:prstGeom prst="wedgeRectCallout">
            <a:avLst/>
          </a:prstGeom>
          <a:ln w="76200" cmpd="thickThin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ot="10800000"/>
          <a:lstStyle/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</a:rPr>
              <a:t>Красный пионерский галстук – частица революционного Красного знамени, знак принадлежности к пионерской организации, комсомольцев и пионеров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</a:rPr>
              <a:t>Красный цвет галстука – это цвет борьбы, цвет крови тех, кто проливал её за идеалы коммунизма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rgbClr val="800000"/>
                </a:solidFill>
              </a:rPr>
              <a:t> Красный галстук – символ пионерской чести</a:t>
            </a: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23" name="Picture 2" descr="\\Comp1\мои документы\Пионер\zkoni-pionero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214554"/>
            <a:ext cx="3714776" cy="2493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 animBg="1"/>
      <p:bldP spid="37896" grpId="0" animBg="1"/>
      <p:bldP spid="37897" grpId="0" animBg="1"/>
      <p:bldP spid="37898" grpId="0" animBg="1"/>
      <p:bldP spid="37899" grpId="0" animBg="1"/>
      <p:bldP spid="19" grpId="0"/>
      <p:bldP spid="19" grpId="1"/>
      <p:bldP spid="20" grpId="0" build="p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695</Words>
  <Application>Microsoft Office PowerPoint</Application>
  <PresentationFormat>Экран (4:3)</PresentationFormat>
  <Paragraphs>200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Оформление по умолчанию</vt:lpstr>
      <vt:lpstr>Слайд 1</vt:lpstr>
      <vt:lpstr>Слайд 2</vt:lpstr>
      <vt:lpstr>Слайд 3</vt:lpstr>
      <vt:lpstr>Слайд 4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Слайд 20</vt:lpstr>
      <vt:lpstr>Слайд 21</vt:lpstr>
      <vt:lpstr>Слайд 22</vt:lpstr>
      <vt:lpstr>Слайд 23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TSC</cp:lastModifiedBy>
  <cp:revision>143</cp:revision>
  <dcterms:created xsi:type="dcterms:W3CDTF">2005-02-06T04:29:15Z</dcterms:created>
  <dcterms:modified xsi:type="dcterms:W3CDTF">2012-11-03T23:37:22Z</dcterms:modified>
</cp:coreProperties>
</file>