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59" r:id="rId3"/>
    <p:sldId id="270" r:id="rId4"/>
    <p:sldId id="260" r:id="rId5"/>
    <p:sldId id="261" r:id="rId6"/>
    <p:sldId id="262" r:id="rId7"/>
    <p:sldId id="271" r:id="rId8"/>
    <p:sldId id="298" r:id="rId9"/>
    <p:sldId id="272" r:id="rId10"/>
    <p:sldId id="274" r:id="rId11"/>
    <p:sldId id="299" r:id="rId12"/>
    <p:sldId id="266" r:id="rId13"/>
    <p:sldId id="263" r:id="rId14"/>
    <p:sldId id="264" r:id="rId15"/>
    <p:sldId id="268" r:id="rId16"/>
    <p:sldId id="275" r:id="rId17"/>
    <p:sldId id="276" r:id="rId18"/>
    <p:sldId id="277" r:id="rId19"/>
    <p:sldId id="278" r:id="rId20"/>
    <p:sldId id="295" r:id="rId21"/>
    <p:sldId id="30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>
        <p:scale>
          <a:sx n="60" d="100"/>
          <a:sy n="60" d="100"/>
        </p:scale>
        <p:origin x="-216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314EB-FAE7-4DBB-B7D2-D05C021FD9D2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DF0CF-A5BF-43EB-BC2D-DE4C26A72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BFE18-062B-404F-AA91-50324DA7DD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BFE18-062B-404F-AA91-50324DA7DD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980AA-7BAA-4360-944A-28A6BE1F50B9}" type="slidenum">
              <a:rPr lang="ru-RU"/>
              <a:pPr/>
              <a:t>13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Вычислительные примеры. Фронтальная работа. Отвечая, учащиеся обязательно проговаривают правила деления.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B9741-1517-4D37-9263-573EEFDDD176}" type="slidenum">
              <a:rPr lang="ru-RU"/>
              <a:pPr/>
              <a:t>14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Взаимопроверка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915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211471">
            <a:off x="2029643" y="1667919"/>
            <a:ext cx="5627706" cy="2106825"/>
          </a:xfrm>
        </p:spPr>
        <p:txBody>
          <a:bodyPr>
            <a:normAutofit/>
          </a:bodyPr>
          <a:lstStyle/>
          <a:p>
            <a:r>
              <a:rPr lang="ru-RU" sz="8800" i="1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800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Деление</a:t>
            </a:r>
            <a:endParaRPr lang="ru-RU" sz="8800" i="1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334325">
            <a:off x="2506791" y="4643446"/>
            <a:ext cx="2803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6 класс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Учитель Шепенко Г.Н.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85728"/>
            <a:ext cx="8501122" cy="635798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800" b="1" dirty="0" smtClean="0">
                <a:solidFill>
                  <a:srgbClr val="7030A0"/>
                </a:solidFill>
              </a:rPr>
              <a:t>Деление отрицательных чисел</a:t>
            </a:r>
          </a:p>
          <a:p>
            <a:pPr>
              <a:defRPr/>
            </a:pPr>
            <a:r>
              <a:rPr lang="ru-RU" dirty="0" smtClean="0">
                <a:solidFill>
                  <a:srgbClr val="800000"/>
                </a:solidFill>
              </a:rPr>
              <a:t>Чтобы разделить отрицательное число на отрицательное, надо разделить модуль    делимого на модуль делителя.</a:t>
            </a:r>
          </a:p>
          <a:p>
            <a:pPr>
              <a:buNone/>
              <a:defRPr/>
            </a:pPr>
            <a:endParaRPr lang="ru-RU" sz="2800" dirty="0" smtClean="0">
              <a:solidFill>
                <a:srgbClr val="800000"/>
              </a:solidFill>
            </a:endParaRPr>
          </a:p>
          <a:p>
            <a:pPr>
              <a:buNone/>
              <a:defRPr/>
            </a:pPr>
            <a:r>
              <a:rPr lang="ru-RU" sz="2800" dirty="0" smtClean="0">
                <a:solidFill>
                  <a:srgbClr val="990099"/>
                </a:solidFill>
              </a:rPr>
              <a:t>Например:                                                             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Обратите внимание,</a:t>
            </a:r>
            <a:r>
              <a:rPr lang="ru-RU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                                 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ответ получается положительным</a:t>
            </a:r>
            <a:endParaRPr lang="ru-RU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  <a:defRPr/>
            </a:pPr>
            <a:r>
              <a:rPr lang="ru-RU" dirty="0" smtClean="0"/>
              <a:t>     -32:(-2)=16                 -7,5:(-5)=1,5</a:t>
            </a:r>
          </a:p>
          <a:p>
            <a:pPr>
              <a:buNone/>
              <a:defRPr/>
            </a:pPr>
            <a:r>
              <a:rPr lang="ru-RU" dirty="0" smtClean="0"/>
              <a:t>     -650</a:t>
            </a:r>
            <a:r>
              <a:rPr lang="ru-RU" dirty="0" smtClean="0">
                <a:sym typeface="Wingdings" pitchFamily="2" charset="2"/>
              </a:rPr>
              <a:t>:(-1,3)=500          -34,8:(-8)=4,35</a:t>
            </a:r>
          </a:p>
          <a:p>
            <a:pPr algn="r">
              <a:buNone/>
              <a:defRPr/>
            </a:pPr>
            <a:endParaRPr lang="ru-RU" sz="28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800" b="1" dirty="0" smtClean="0">
                <a:solidFill>
                  <a:srgbClr val="7030A0"/>
                </a:solidFill>
              </a:rPr>
              <a:t>Деление чисел с разными знаками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800000"/>
                </a:solidFill>
              </a:rPr>
              <a:t>При делении чисел с разными знаками надо: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800000"/>
                </a:solidFill>
              </a:rPr>
              <a:t>1) поставить перед полученным числом знак «-»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800000"/>
                </a:solidFill>
              </a:rPr>
              <a:t>2) разделить модуль делимого на модуль делителя;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900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900" dirty="0" smtClean="0">
                <a:solidFill>
                  <a:srgbClr val="990099"/>
                </a:solidFill>
              </a:rPr>
              <a:t>Например:                                                                            </a:t>
            </a:r>
            <a:r>
              <a:rPr lang="ru-RU" sz="2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Обратите внимание,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9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                                        </a:t>
            </a:r>
            <a:r>
              <a:rPr lang="ru-RU" sz="2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ответ получается отрицательным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         3,6</a:t>
            </a:r>
            <a:r>
              <a:rPr lang="ru-RU" dirty="0" smtClean="0">
                <a:sym typeface="Wingdings" pitchFamily="2" charset="2"/>
              </a:rPr>
              <a:t>:(-3)=-1,2             -5:2=-2,5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ym typeface="Wingdings" pitchFamily="2" charset="2"/>
              </a:rPr>
              <a:t>            2,7:(-1)=-2,7             -12,6:4=-3,15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9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868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31437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Умножение 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Знак произведения</a:t>
                      </a:r>
                      <a:endParaRPr lang="ru-RU" sz="22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Деление 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Знак частного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6876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(-)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∙ (-)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(+)</a:t>
                      </a:r>
                      <a:endParaRPr lang="ru-RU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(-)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: (-)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(+)</a:t>
                      </a:r>
                      <a:endParaRPr lang="ru-RU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59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(-)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∙ (+) </a:t>
                      </a:r>
                      <a:endParaRPr lang="ru-RU" sz="5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(-)</a:t>
                      </a:r>
                      <a:endParaRPr lang="ru-RU" sz="5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(-)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:(+) 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(-)</a:t>
                      </a:r>
                      <a:endParaRPr lang="ru-RU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7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(+)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∙ (-)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(-)</a:t>
                      </a:r>
                      <a:endParaRPr lang="ru-RU" sz="5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(+)</a:t>
                      </a:r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:(-) 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/>
                          <a:cs typeface="Times New Roman"/>
                        </a:rPr>
                        <a:t>(-)</a:t>
                      </a:r>
                      <a:endParaRPr lang="ru-RU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chemeClr val="accent2"/>
                </a:solidFill>
                <a:latin typeface="Georgia" pitchFamily="18" charset="0"/>
              </a:rPr>
              <a:t>Определим  знак  частного.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15213" y="1341438"/>
            <a:ext cx="1728787" cy="2520950"/>
            <a:chOff x="1610" y="164"/>
            <a:chExt cx="1104" cy="1574"/>
          </a:xfrm>
        </p:grpSpPr>
        <p:pic>
          <p:nvPicPr>
            <p:cNvPr id="11269" name="Picture 5" descr="BOY4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675563" y="4265613"/>
            <a:ext cx="1468437" cy="2592387"/>
            <a:chOff x="385" y="164"/>
            <a:chExt cx="925" cy="1633"/>
          </a:xfrm>
        </p:grpSpPr>
        <p:pic>
          <p:nvPicPr>
            <p:cNvPr id="11272" name="Picture 8" descr="BOY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164"/>
              <a:ext cx="925" cy="1134"/>
            </a:xfrm>
            <a:prstGeom prst="rect">
              <a:avLst/>
            </a:prstGeom>
            <a:noFill/>
          </p:spPr>
        </p:pic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 rot="10800000">
              <a:off x="567" y="1298"/>
              <a:ext cx="545" cy="4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sz="4000">
                  <a:solidFill>
                    <a:schemeClr val="bg1"/>
                  </a:solidFill>
                </a:rPr>
                <a:t>+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 flipH="1">
            <a:off x="0" y="1196975"/>
            <a:ext cx="1439863" cy="2592388"/>
            <a:chOff x="385" y="164"/>
            <a:chExt cx="925" cy="1633"/>
          </a:xfrm>
        </p:grpSpPr>
        <p:pic>
          <p:nvPicPr>
            <p:cNvPr id="11275" name="Picture 11" descr="BOY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164"/>
              <a:ext cx="925" cy="1134"/>
            </a:xfrm>
            <a:prstGeom prst="rect">
              <a:avLst/>
            </a:prstGeom>
            <a:noFill/>
          </p:spPr>
        </p:pic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 rot="10800000">
              <a:off x="567" y="1298"/>
              <a:ext cx="545" cy="4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sz="4000">
                  <a:solidFill>
                    <a:schemeClr val="bg1"/>
                  </a:solidFill>
                </a:rPr>
                <a:t>+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0" y="4337050"/>
            <a:ext cx="1655763" cy="2520950"/>
            <a:chOff x="1610" y="164"/>
            <a:chExt cx="1104" cy="1574"/>
          </a:xfrm>
        </p:grpSpPr>
        <p:pic>
          <p:nvPicPr>
            <p:cNvPr id="11278" name="Picture 14" descr="BOY4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11289" name="WordArt 25"/>
          <p:cNvSpPr>
            <a:spLocks noChangeArrowheads="1" noChangeShapeType="1" noTextEdit="1"/>
          </p:cNvSpPr>
          <p:nvPr/>
        </p:nvSpPr>
        <p:spPr bwMode="auto">
          <a:xfrm>
            <a:off x="1908175" y="1916113"/>
            <a:ext cx="47529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+ ) = (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415213" y="1341438"/>
            <a:ext cx="1728787" cy="2520950"/>
            <a:chOff x="1610" y="164"/>
            <a:chExt cx="1104" cy="1574"/>
          </a:xfrm>
        </p:grpSpPr>
        <p:pic>
          <p:nvPicPr>
            <p:cNvPr id="11291" name="Picture 27" descr="BOY4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11292" name="AutoShape 28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11293" name="WordArt 29"/>
          <p:cNvSpPr>
            <a:spLocks noChangeArrowheads="1" noChangeShapeType="1" noTextEdit="1"/>
          </p:cNvSpPr>
          <p:nvPr/>
        </p:nvSpPr>
        <p:spPr bwMode="auto">
          <a:xfrm>
            <a:off x="1908175" y="3644900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: ( - ) = (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 flipH="1">
            <a:off x="0" y="4337050"/>
            <a:ext cx="1655763" cy="2520950"/>
            <a:chOff x="1610" y="164"/>
            <a:chExt cx="1104" cy="1574"/>
          </a:xfrm>
        </p:grpSpPr>
        <p:pic>
          <p:nvPicPr>
            <p:cNvPr id="11295" name="Picture 31" descr="BOY4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11296" name="AutoShape 32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>
            <a:off x="1908175" y="5445125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- ) = ( </a:t>
            </a:r>
            <a:r>
              <a:rPr lang="ru-RU" sz="3600" b="1" i="1" kern="10" dirty="0" smtClean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 </a:t>
            </a:r>
            <a:r>
              <a:rPr lang="ru-RU" sz="3600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7675563" y="4265613"/>
            <a:ext cx="1468437" cy="2592387"/>
            <a:chOff x="385" y="164"/>
            <a:chExt cx="925" cy="1633"/>
          </a:xfrm>
        </p:grpSpPr>
        <p:pic>
          <p:nvPicPr>
            <p:cNvPr id="11299" name="Picture 35" descr="BOY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164"/>
              <a:ext cx="925" cy="1134"/>
            </a:xfrm>
            <a:prstGeom prst="rect">
              <a:avLst/>
            </a:prstGeom>
            <a:noFill/>
          </p:spPr>
        </p:pic>
        <p:sp>
          <p:nvSpPr>
            <p:cNvPr id="11300" name="AutoShape 36"/>
            <p:cNvSpPr>
              <a:spLocks noChangeArrowheads="1"/>
            </p:cNvSpPr>
            <p:nvPr/>
          </p:nvSpPr>
          <p:spPr bwMode="auto">
            <a:xfrm rot="10800000">
              <a:off x="567" y="1298"/>
              <a:ext cx="545" cy="4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sz="4000">
                  <a:solidFill>
                    <a:schemeClr val="bg1"/>
                  </a:solidFill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66667E-6 C 0.00417 0.07499 0.00833 0.15023 -0.05521 0.20879 C -0.11875 0.26736 -0.27812 0.34374 -0.3816 0.35092 C -0.48507 0.3581 -0.60989 0.30115 -0.67639 0.25254 C -0.74288 0.20393 -0.76111 0.13958 -0.78021 0.05972 C -0.7993 -0.02014 -0.81753 -0.15764 -0.7908 -0.22639 C -0.76406 -0.29514 -0.6934 -0.33218 -0.61979 -0.35255 C -0.54618 -0.37292 -0.41059 -0.36806 -0.34861 -0.34908 C -0.28663 -0.3301 -0.26927 -0.2794 -0.24739 -0.23866 C -0.22552 -0.19792 -0.22135 -0.15163 -0.21701 -0.10533 " pathEditMode="relative" ptsTypes="aaaaaaaa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-3.7037E-6 C 0.01823 -0.07199 0.0158 -0.14398 0.02726 -0.21412 C 0.03872 -0.28426 0.06493 -0.42083 0.08906 -0.42106 C 0.1132 -0.42129 0.14948 -0.29699 0.17205 -0.21574 C 0.19462 -0.13449 0.16563 0.01899 0.22465 0.06667 C 0.28368 0.11436 0.46268 0.12361 0.52587 0.07014 C 0.58906 0.01667 0.59636 -0.11898 0.60365 -0.25439 " pathEditMode="relative" rAng="0" ptsTypes="aaaaa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509 C 0.0026 -0.06134 0.00573 -0.12732 0.00069 -0.22662 C -0.00434 -0.32593 0.01007 -0.50255 -0.0309 -0.59144 C -0.07188 -0.68032 -0.16979 -0.73657 -0.24531 -0.75995 C -0.32084 -0.78333 -0.4125 -0.77361 -0.48351 -0.73171 C -0.55452 -0.68982 -0.63646 -0.6044 -0.6717 -0.50903 C -0.70695 -0.41366 -0.71094 -0.27153 -0.69531 -0.15995 C -0.67969 -0.04838 -0.65434 0.1331 -0.57813 0.16111 C -0.50191 0.18912 -0.30938 0.04005 -0.23854 0.00833 " pathEditMode="relative" rAng="0" ptsTypes="aaaaaaa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89" grpId="0" animBg="1"/>
      <p:bldP spid="11293" grpId="0" animBg="1"/>
      <p:bldP spid="112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1665288"/>
            <a:ext cx="3097212" cy="536575"/>
            <a:chOff x="884" y="1298"/>
            <a:chExt cx="1951" cy="338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884" y="1298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 dirty="0">
                  <a:solidFill>
                    <a:schemeClr val="accent2"/>
                  </a:solidFill>
                </a:rPr>
                <a:t>1.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564" y="1348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-38: 19</a:t>
              </a:r>
              <a:endParaRPr lang="ru-RU" sz="2400" b="1" dirty="0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979613" y="2581275"/>
            <a:ext cx="3097212" cy="536575"/>
            <a:chOff x="884" y="1853"/>
            <a:chExt cx="1951" cy="338"/>
          </a:xfrm>
        </p:grpSpPr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884" y="1853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</a:rPr>
                <a:t>2</a:t>
              </a:r>
              <a:r>
                <a:rPr lang="ru-RU" sz="2400" b="1">
                  <a:solidFill>
                    <a:schemeClr val="accent2"/>
                  </a:solidFill>
                </a:rPr>
                <a:t>.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1564" y="1853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45 : </a:t>
              </a:r>
              <a:r>
                <a:rPr lang="ru-RU" sz="2400" b="1" dirty="0"/>
                <a:t>(–</a:t>
              </a:r>
              <a:r>
                <a:rPr lang="ru-RU" sz="2400" b="1" dirty="0" smtClean="0"/>
                <a:t>15)</a:t>
              </a:r>
              <a:endParaRPr lang="ru-RU" sz="2400" b="1" dirty="0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979613" y="3462338"/>
            <a:ext cx="3097212" cy="536575"/>
            <a:chOff x="884" y="2408"/>
            <a:chExt cx="1951" cy="338"/>
          </a:xfrm>
        </p:grpSpPr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884" y="2408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</a:rPr>
                <a:t>3.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564" y="2408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–</a:t>
              </a:r>
              <a:r>
                <a:rPr lang="ru-RU" sz="2400" b="1" dirty="0" smtClean="0"/>
                <a:t>36  </a:t>
              </a:r>
              <a:r>
                <a:rPr lang="ru-RU" sz="2400" b="1" dirty="0"/>
                <a:t>: </a:t>
              </a:r>
              <a:r>
                <a:rPr lang="ru-RU" sz="2400" b="1" dirty="0" smtClean="0"/>
                <a:t>(-6)</a:t>
              </a:r>
              <a:endParaRPr lang="ru-RU" sz="2400" b="1" dirty="0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79613" y="4364038"/>
            <a:ext cx="2733675" cy="828675"/>
            <a:chOff x="884" y="2976"/>
            <a:chExt cx="1722" cy="522"/>
          </a:xfrm>
        </p:grpSpPr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884" y="3092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</a:rPr>
                <a:t>4.</a:t>
              </a:r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495" y="2976"/>
              <a:ext cx="1111" cy="522"/>
              <a:chOff x="227" y="3113"/>
              <a:chExt cx="1111" cy="522"/>
            </a:xfrm>
          </p:grpSpPr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748" y="3113"/>
                <a:ext cx="590" cy="522"/>
                <a:chOff x="4286" y="754"/>
                <a:chExt cx="590" cy="522"/>
              </a:xfrm>
            </p:grpSpPr>
            <p:sp>
              <p:nvSpPr>
                <p:cNvPr id="12304" name="AutoShape 16"/>
                <p:cNvSpPr>
                  <a:spLocks noChangeArrowheads="1"/>
                </p:cNvSpPr>
                <p:nvPr/>
              </p:nvSpPr>
              <p:spPr bwMode="auto">
                <a:xfrm>
                  <a:off x="4286" y="765"/>
                  <a:ext cx="590" cy="511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99">
                    <a:alpha val="0"/>
                  </a:srgbClr>
                </a:solidFill>
                <a:ln w="38100" cmpd="dbl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>
                  <a:off x="4332" y="754"/>
                  <a:ext cx="478" cy="512"/>
                  <a:chOff x="386" y="685"/>
                  <a:chExt cx="512" cy="512"/>
                </a:xfrm>
              </p:grpSpPr>
              <p:sp>
                <p:nvSpPr>
                  <p:cNvPr id="12306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" y="685"/>
                    <a:ext cx="5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endParaRPr lang="ru-RU" sz="2400" b="1" dirty="0"/>
                  </a:p>
                </p:txBody>
              </p:sp>
              <p:sp>
                <p:nvSpPr>
                  <p:cNvPr id="12307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" y="909"/>
                    <a:ext cx="46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endParaRPr lang="ru-RU" sz="2400" b="1" dirty="0"/>
                  </a:p>
                </p:txBody>
              </p:sp>
            </p:grpSp>
          </p:grp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227" y="3249"/>
                <a:ext cx="97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 smtClean="0">
                    <a:cs typeface="Arial" charset="0"/>
                  </a:rPr>
                  <a:t>270  : (-9)</a:t>
                </a:r>
                <a:endParaRPr lang="en-US" sz="2400" b="1" dirty="0">
                  <a:cs typeface="Arial" charset="0"/>
                </a:endParaRPr>
              </a:p>
            </p:txBody>
          </p:sp>
        </p:grpSp>
      </p:grp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5119688" y="1665288"/>
            <a:ext cx="1252537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= </a:t>
            </a:r>
            <a:r>
              <a:rPr lang="ru-RU" sz="2400" b="1" dirty="0">
                <a:cs typeface="Arial" charset="0"/>
              </a:rPr>
              <a:t>–</a:t>
            </a:r>
            <a:r>
              <a:rPr lang="ru-RU" sz="2400" b="1" dirty="0"/>
              <a:t> 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5119688" y="2581275"/>
            <a:ext cx="1252537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= </a:t>
            </a:r>
            <a:r>
              <a:rPr lang="ru-RU" sz="2400" b="1" dirty="0" smtClean="0">
                <a:cs typeface="Arial" charset="0"/>
              </a:rPr>
              <a:t>-3</a:t>
            </a:r>
            <a:endParaRPr lang="ru-RU" sz="2400" b="1" dirty="0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5119688" y="3462338"/>
            <a:ext cx="1252537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= </a:t>
            </a:r>
            <a:r>
              <a:rPr lang="ru-RU" sz="2400" b="1" dirty="0" smtClean="0">
                <a:cs typeface="Arial" charset="0"/>
              </a:rPr>
              <a:t>6</a:t>
            </a:r>
            <a:endParaRPr lang="ru-RU" sz="2400" b="1" dirty="0"/>
          </a:p>
        </p:txBody>
      </p: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119688" y="4381504"/>
            <a:ext cx="1223962" cy="811213"/>
            <a:chOff x="1383" y="3124"/>
            <a:chExt cx="771" cy="511"/>
          </a:xfrm>
        </p:grpSpPr>
        <p:sp>
          <p:nvSpPr>
            <p:cNvPr id="12327" name="AutoShape 39"/>
            <p:cNvSpPr>
              <a:spLocks noChangeArrowheads="1"/>
            </p:cNvSpPr>
            <p:nvPr/>
          </p:nvSpPr>
          <p:spPr bwMode="auto">
            <a:xfrm>
              <a:off x="1383" y="3124"/>
              <a:ext cx="771" cy="51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1699" y="3337"/>
              <a:ext cx="4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ru-RU" sz="2400" b="1" dirty="0"/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1383" y="3223"/>
              <a:ext cx="64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cs typeface="Arial" charset="0"/>
                </a:rPr>
                <a:t>= </a:t>
              </a:r>
              <a:r>
                <a:rPr lang="ru-RU" sz="2400" b="1" dirty="0" smtClean="0">
                  <a:cs typeface="Arial" charset="0"/>
                </a:rPr>
                <a:t>–30</a:t>
              </a:r>
              <a:endParaRPr lang="ru-RU" sz="2400" b="1" dirty="0">
                <a:cs typeface="Arial" charset="0"/>
              </a:endParaRPr>
            </a:p>
          </p:txBody>
        </p:sp>
      </p:grpSp>
      <p:grpSp>
        <p:nvGrpSpPr>
          <p:cNvPr id="20" name="Group 60"/>
          <p:cNvGrpSpPr>
            <a:grpSpLocks/>
          </p:cNvGrpSpPr>
          <p:nvPr/>
        </p:nvGrpSpPr>
        <p:grpSpPr bwMode="auto">
          <a:xfrm>
            <a:off x="0" y="404813"/>
            <a:ext cx="1468438" cy="2592387"/>
            <a:chOff x="385" y="164"/>
            <a:chExt cx="925" cy="1633"/>
          </a:xfrm>
        </p:grpSpPr>
        <p:pic>
          <p:nvPicPr>
            <p:cNvPr id="12349" name="Picture 61" descr="BOY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164"/>
              <a:ext cx="925" cy="1134"/>
            </a:xfrm>
            <a:prstGeom prst="rect">
              <a:avLst/>
            </a:prstGeom>
            <a:noFill/>
          </p:spPr>
        </p:pic>
        <p:sp>
          <p:nvSpPr>
            <p:cNvPr id="12350" name="AutoShape 62"/>
            <p:cNvSpPr>
              <a:spLocks noChangeArrowheads="1"/>
            </p:cNvSpPr>
            <p:nvPr/>
          </p:nvSpPr>
          <p:spPr bwMode="auto">
            <a:xfrm rot="10800000">
              <a:off x="567" y="1298"/>
              <a:ext cx="545" cy="4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sz="4000">
                  <a:solidFill>
                    <a:schemeClr val="bg1"/>
                  </a:solidFill>
                </a:rPr>
                <a:t>+</a:t>
              </a:r>
            </a:p>
          </p:txBody>
        </p:sp>
      </p:grp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0" y="3789363"/>
            <a:ext cx="1584325" cy="2498725"/>
            <a:chOff x="1610" y="164"/>
            <a:chExt cx="1104" cy="1574"/>
          </a:xfrm>
        </p:grpSpPr>
        <p:pic>
          <p:nvPicPr>
            <p:cNvPr id="12352" name="Picture 64" descr="BOY4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12353" name="AutoShape 65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12354" name="AutoShape 66"/>
          <p:cNvSpPr>
            <a:spLocks noChangeArrowheads="1"/>
          </p:cNvSpPr>
          <p:nvPr/>
        </p:nvSpPr>
        <p:spPr bwMode="auto">
          <a:xfrm>
            <a:off x="2000232" y="214290"/>
            <a:ext cx="6215106" cy="11237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Georgia" pitchFamily="18" charset="0"/>
              </a:rPr>
              <a:t>Решаем примеры</a:t>
            </a:r>
            <a:r>
              <a:rPr lang="ru-RU" sz="2400" b="1" i="1" dirty="0" smtClean="0">
                <a:latin typeface="Georgia" pitchFamily="18" charset="0"/>
              </a:rPr>
              <a:t>:</a:t>
            </a:r>
            <a:r>
              <a:rPr lang="ru-RU" sz="2400" dirty="0" smtClean="0"/>
              <a:t>№1150(1ст)</a:t>
            </a:r>
          </a:p>
          <a:p>
            <a:pPr algn="ctr">
              <a:spcBef>
                <a:spcPct val="50000"/>
              </a:spcBef>
            </a:pP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2355" name="AutoShape 67"/>
          <p:cNvSpPr>
            <a:spLocks noChangeArrowheads="1"/>
          </p:cNvSpPr>
          <p:nvPr/>
        </p:nvSpPr>
        <p:spPr bwMode="auto">
          <a:xfrm>
            <a:off x="2071670" y="285728"/>
            <a:ext cx="6072230" cy="510778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Georgia" pitchFamily="18" charset="0"/>
              </a:rPr>
              <a:t>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3" grpId="0" animBg="1"/>
      <p:bldP spid="12324" grpId="0" animBg="1"/>
      <p:bldP spid="12325" grpId="0" animBg="1"/>
      <p:bldP spid="12354" grpId="0" animBg="1"/>
      <p:bldP spid="12354" grpId="1" animBg="1"/>
      <p:bldP spid="123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436813" y="300038"/>
            <a:ext cx="4079875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104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104966"/>
                </a:solidFill>
              </a:rPr>
              <a:t>Решите примеры</a:t>
            </a:r>
            <a:endParaRPr lang="ru-RU" sz="2400" b="1" dirty="0">
              <a:solidFill>
                <a:srgbClr val="104966"/>
              </a:solidFill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8001024" y="1714488"/>
            <a:ext cx="6556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1.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785918" y="1785926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3366"/>
                </a:solidFill>
              </a:rPr>
              <a:t> 4,5 </a:t>
            </a:r>
            <a:r>
              <a:rPr lang="ru-RU" sz="2400" b="1" dirty="0">
                <a:solidFill>
                  <a:srgbClr val="003366"/>
                </a:solidFill>
              </a:rPr>
              <a:t>: (–0,5)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714876" y="1785926"/>
            <a:ext cx="1252537" cy="536575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</a:rPr>
              <a:t>= </a:t>
            </a:r>
            <a:r>
              <a:rPr lang="ru-RU" sz="2400" b="1">
                <a:solidFill>
                  <a:srgbClr val="F8F8F8"/>
                </a:solidFill>
                <a:cs typeface="Arial" charset="0"/>
              </a:rPr>
              <a:t>–</a:t>
            </a:r>
            <a:r>
              <a:rPr lang="ru-RU" sz="2400" b="1">
                <a:solidFill>
                  <a:srgbClr val="F8F8F8"/>
                </a:solidFill>
              </a:rPr>
              <a:t> 9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8001024" y="2571744"/>
            <a:ext cx="6556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2.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857356" y="2643182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(</a:t>
            </a:r>
            <a:r>
              <a:rPr lang="ru-RU" sz="2400" b="1" dirty="0">
                <a:solidFill>
                  <a:srgbClr val="003366"/>
                </a:solidFill>
                <a:cs typeface="Arial" charset="0"/>
              </a:rPr>
              <a:t>–6) </a:t>
            </a:r>
            <a:r>
              <a:rPr lang="en-US" sz="2400" b="1" dirty="0">
                <a:solidFill>
                  <a:srgbClr val="003366"/>
                </a:solidFill>
                <a:cs typeface="Arial" charset="0"/>
              </a:rPr>
              <a:t>·</a:t>
            </a:r>
            <a:r>
              <a:rPr lang="ru-RU" sz="2400" b="1" dirty="0">
                <a:solidFill>
                  <a:srgbClr val="003366"/>
                </a:solidFill>
                <a:cs typeface="Arial" charset="0"/>
              </a:rPr>
              <a:t> (–1,4)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676785" y="2571744"/>
            <a:ext cx="1252537" cy="536575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8F8F8"/>
                </a:solidFill>
              </a:rPr>
              <a:t>= 8,4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8001024" y="3429000"/>
            <a:ext cx="6556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3.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857356" y="3429000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–4,8 : 12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785918" y="4286256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–2,6  : 13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4714876" y="3429000"/>
            <a:ext cx="1252537" cy="536575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8F8F8"/>
                </a:solidFill>
              </a:rPr>
              <a:t>= </a:t>
            </a:r>
            <a:r>
              <a:rPr lang="ru-RU" sz="2400" b="1" dirty="0">
                <a:solidFill>
                  <a:srgbClr val="F8F8F8"/>
                </a:solidFill>
                <a:cs typeface="Arial" charset="0"/>
              </a:rPr>
              <a:t>–</a:t>
            </a:r>
            <a:r>
              <a:rPr lang="ru-RU" sz="2400" b="1" dirty="0">
                <a:solidFill>
                  <a:srgbClr val="F8F8F8"/>
                </a:solidFill>
              </a:rPr>
              <a:t> 0,4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4748223" y="4286256"/>
            <a:ext cx="1252537" cy="536575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8F8F8"/>
                </a:solidFill>
              </a:rPr>
              <a:t>= </a:t>
            </a:r>
            <a:r>
              <a:rPr lang="ru-RU" sz="2400" b="1" dirty="0">
                <a:solidFill>
                  <a:srgbClr val="F8F8F8"/>
                </a:solidFill>
                <a:cs typeface="Arial" charset="0"/>
              </a:rPr>
              <a:t>–</a:t>
            </a:r>
            <a:r>
              <a:rPr lang="ru-RU" sz="2400" b="1" dirty="0">
                <a:solidFill>
                  <a:srgbClr val="F8F8F8"/>
                </a:solidFill>
              </a:rPr>
              <a:t> 0,2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8001024" y="4286256"/>
            <a:ext cx="6556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4.</a:t>
            </a:r>
          </a:p>
        </p:txBody>
      </p: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1736717" y="5143512"/>
            <a:ext cx="1763713" cy="828675"/>
            <a:chOff x="227" y="3113"/>
            <a:chExt cx="1111" cy="522"/>
          </a:xfrm>
        </p:grpSpPr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748" y="3113"/>
              <a:ext cx="590" cy="522"/>
              <a:chOff x="4286" y="754"/>
              <a:chExt cx="590" cy="522"/>
            </a:xfrm>
          </p:grpSpPr>
          <p:sp>
            <p:nvSpPr>
              <p:cNvPr id="18488" name="AutoShape 56"/>
              <p:cNvSpPr>
                <a:spLocks noChangeArrowheads="1"/>
              </p:cNvSpPr>
              <p:nvPr/>
            </p:nvSpPr>
            <p:spPr bwMode="auto">
              <a:xfrm>
                <a:off x="4286" y="765"/>
                <a:ext cx="590" cy="51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CC99">
                      <a:gamma/>
                      <a:tint val="30588"/>
                      <a:invGamma/>
                    </a:srgbClr>
                  </a:gs>
                  <a:gs pos="100000">
                    <a:srgbClr val="FFCC99">
                      <a:alpha val="27000"/>
                    </a:srgbClr>
                  </a:gs>
                </a:gsLst>
                <a:lin ang="2700000" scaled="1"/>
              </a:gradFill>
              <a:ln w="38100" cmpd="dbl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5" name="Group 57"/>
              <p:cNvGrpSpPr>
                <a:grpSpLocks/>
              </p:cNvGrpSpPr>
              <p:nvPr/>
            </p:nvGrpSpPr>
            <p:grpSpPr bwMode="auto">
              <a:xfrm>
                <a:off x="4332" y="754"/>
                <a:ext cx="478" cy="512"/>
                <a:chOff x="386" y="685"/>
                <a:chExt cx="512" cy="512"/>
              </a:xfrm>
            </p:grpSpPr>
            <p:sp>
              <p:nvSpPr>
                <p:cNvPr id="1849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sz="2400" b="1">
                      <a:solidFill>
                        <a:srgbClr val="003366"/>
                      </a:solidFill>
                    </a:rPr>
                    <a:t>2</a:t>
                  </a:r>
                </a:p>
              </p:txBody>
            </p:sp>
            <p:sp>
              <p:nvSpPr>
                <p:cNvPr id="184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sz="2400" b="1" dirty="0">
                      <a:solidFill>
                        <a:srgbClr val="003366"/>
                      </a:solidFill>
                    </a:rPr>
                    <a:t>41</a:t>
                  </a:r>
                </a:p>
              </p:txBody>
            </p:sp>
            <p:sp>
              <p:nvSpPr>
                <p:cNvPr id="18492" name="Line 6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227" y="3249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003366"/>
                  </a:solidFill>
                  <a:cs typeface="Arial" charset="0"/>
                </a:rPr>
                <a:t>– 17 </a:t>
              </a:r>
              <a:r>
                <a:rPr lang="en-US" sz="2400" b="1" dirty="0">
                  <a:solidFill>
                    <a:srgbClr val="003366"/>
                  </a:solidFill>
                  <a:cs typeface="Arial" charset="0"/>
                </a:rPr>
                <a:t>·</a:t>
              </a:r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4714876" y="5143512"/>
            <a:ext cx="1236662" cy="811213"/>
            <a:chOff x="1383" y="3124"/>
            <a:chExt cx="779" cy="511"/>
          </a:xfrm>
        </p:grpSpPr>
        <p:sp>
          <p:nvSpPr>
            <p:cNvPr id="18495" name="AutoShape 63"/>
            <p:cNvSpPr>
              <a:spLocks noChangeArrowheads="1"/>
            </p:cNvSpPr>
            <p:nvPr/>
          </p:nvSpPr>
          <p:spPr bwMode="auto">
            <a:xfrm>
              <a:off x="1383" y="3124"/>
              <a:ext cx="771" cy="511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rgbClr val="F8F8F8"/>
                </a:solidFill>
              </a:endParaRPr>
            </a:p>
          </p:txBody>
        </p: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1684" y="3152"/>
              <a:ext cx="478" cy="473"/>
              <a:chOff x="395" y="724"/>
              <a:chExt cx="512" cy="473"/>
            </a:xfrm>
          </p:grpSpPr>
          <p:sp>
            <p:nvSpPr>
              <p:cNvPr id="18497" name="Text Box 65"/>
              <p:cNvSpPr txBox="1">
                <a:spLocks noChangeArrowheads="1"/>
              </p:cNvSpPr>
              <p:nvPr/>
            </p:nvSpPr>
            <p:spPr bwMode="auto">
              <a:xfrm>
                <a:off x="395" y="724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34</a:t>
                </a:r>
              </a:p>
            </p:txBody>
          </p:sp>
          <p:sp>
            <p:nvSpPr>
              <p:cNvPr id="18498" name="Text Box 6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41</a:t>
                </a: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F8F8F8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00" name="Text Box 68"/>
            <p:cNvSpPr txBox="1">
              <a:spLocks noChangeArrowheads="1"/>
            </p:cNvSpPr>
            <p:nvPr/>
          </p:nvSpPr>
          <p:spPr bwMode="auto">
            <a:xfrm>
              <a:off x="1383" y="3223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rgbClr val="F8F8F8"/>
                  </a:solidFill>
                  <a:cs typeface="Arial" charset="0"/>
                </a:rPr>
                <a:t>= –</a:t>
              </a:r>
            </a:p>
          </p:txBody>
        </p:sp>
      </p:grpSp>
      <p:sp>
        <p:nvSpPr>
          <p:cNvPr id="18501" name="AutoShape 69"/>
          <p:cNvSpPr>
            <a:spLocks noChangeArrowheads="1"/>
          </p:cNvSpPr>
          <p:nvPr/>
        </p:nvSpPr>
        <p:spPr bwMode="auto">
          <a:xfrm>
            <a:off x="8001024" y="5143512"/>
            <a:ext cx="6556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3366"/>
                </a:solidFill>
              </a:rPr>
              <a:t>5.</a:t>
            </a:r>
          </a:p>
        </p:txBody>
      </p:sp>
      <p:sp>
        <p:nvSpPr>
          <p:cNvPr id="18520" name="AutoShape 88"/>
          <p:cNvSpPr>
            <a:spLocks noChangeArrowheads="1"/>
          </p:cNvSpPr>
          <p:nvPr/>
        </p:nvSpPr>
        <p:spPr bwMode="auto">
          <a:xfrm>
            <a:off x="2428860" y="0"/>
            <a:ext cx="4119562" cy="9398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Проверьте своего товарища: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4" grpId="0" animBg="1"/>
      <p:bldP spid="18450" grpId="0" animBg="1"/>
      <p:bldP spid="18451" grpId="0" animBg="1"/>
      <p:bldP spid="185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195513" y="188913"/>
            <a:ext cx="6335712" cy="719137"/>
          </a:xfrm>
          <a:prstGeom prst="wedgeRoundRectCallout">
            <a:avLst>
              <a:gd name="adj1" fmla="val -69343"/>
              <a:gd name="adj2" fmla="val 135870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Решение  уравнений.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2124075" y="2349500"/>
            <a:ext cx="32559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-3,4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79613" y="1628775"/>
            <a:ext cx="5184775" cy="706438"/>
            <a:chOff x="1383" y="1026"/>
            <a:chExt cx="2313" cy="363"/>
          </a:xfrm>
        </p:grpSpPr>
        <p:sp>
          <p:nvSpPr>
            <p:cNvPr id="3175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383" y="1026"/>
              <a:ext cx="2313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-4,3   х = 14,62</a:t>
              </a:r>
            </a:p>
          </p:txBody>
        </p:sp>
        <p:sp>
          <p:nvSpPr>
            <p:cNvPr id="3175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064" y="1207"/>
              <a:ext cx="46" cy="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.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258888" y="3286124"/>
            <a:ext cx="6049962" cy="1689103"/>
            <a:chOff x="793" y="2295"/>
            <a:chExt cx="3811" cy="839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793" y="2296"/>
              <a:ext cx="545" cy="772"/>
              <a:chOff x="2245" y="1979"/>
              <a:chExt cx="272" cy="702"/>
            </a:xfrm>
          </p:grpSpPr>
          <p:sp>
            <p:nvSpPr>
              <p:cNvPr id="31761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1979"/>
                <a:ext cx="182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i="1" kern="10" dirty="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17</a:t>
                </a:r>
              </a:p>
            </p:txBody>
          </p:sp>
          <p:sp>
            <p:nvSpPr>
              <p:cNvPr id="31762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2387"/>
                <a:ext cx="182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i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21</a:t>
                </a:r>
              </a:p>
            </p:txBody>
          </p:sp>
          <p:sp>
            <p:nvSpPr>
              <p:cNvPr id="31763" name="WordArt 19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2245" y="2296"/>
                <a:ext cx="272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925" y="2387"/>
              <a:ext cx="545" cy="702"/>
              <a:chOff x="2245" y="1979"/>
              <a:chExt cx="272" cy="702"/>
            </a:xfrm>
          </p:grpSpPr>
          <p:sp>
            <p:nvSpPr>
              <p:cNvPr id="31765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1979"/>
                <a:ext cx="182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i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9</a:t>
                </a:r>
              </a:p>
            </p:txBody>
          </p:sp>
          <p:sp>
            <p:nvSpPr>
              <p:cNvPr id="31766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2387"/>
                <a:ext cx="182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i="1" kern="10" dirty="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14</a:t>
                </a:r>
              </a:p>
            </p:txBody>
          </p:sp>
          <p:sp>
            <p:nvSpPr>
              <p:cNvPr id="31767" name="WordArt 23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2245" y="2296"/>
                <a:ext cx="272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4059" y="2432"/>
              <a:ext cx="545" cy="702"/>
              <a:chOff x="2245" y="1979"/>
              <a:chExt cx="272" cy="702"/>
            </a:xfrm>
          </p:grpSpPr>
          <p:sp>
            <p:nvSpPr>
              <p:cNvPr id="31771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1979"/>
                <a:ext cx="182" cy="25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i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31772" name="WordArt 2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" y="2387"/>
                <a:ext cx="182" cy="29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i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21</a:t>
                </a:r>
              </a:p>
            </p:txBody>
          </p:sp>
          <p:sp>
            <p:nvSpPr>
              <p:cNvPr id="31773" name="WordArt 29"/>
              <p:cNvSpPr>
                <a:spLocks noChangeArrowheads="1" noChangeShapeType="1" noTextEdit="1"/>
              </p:cNvSpPr>
              <p:nvPr/>
            </p:nvSpPr>
            <p:spPr bwMode="auto">
              <a:xfrm flipV="1">
                <a:off x="2245" y="2296"/>
                <a:ext cx="272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_</a:t>
                </a:r>
              </a:p>
            </p:txBody>
          </p:sp>
        </p:grpSp>
        <p:sp>
          <p:nvSpPr>
            <p:cNvPr id="3177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600" y="2295"/>
              <a:ext cx="367" cy="8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</a:t>
              </a:r>
              <a:r>
                <a:rPr lang="ru-RU" sz="2800" b="1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  <a:endParaRPr lang="ru-RU" sz="28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1610" y="2659"/>
              <a:ext cx="133" cy="7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CC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472" y="2568"/>
              <a:ext cx="27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+</a:t>
              </a:r>
            </a:p>
          </p:txBody>
        </p:sp>
        <p:sp>
          <p:nvSpPr>
            <p:cNvPr id="31778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882" y="2614"/>
              <a:ext cx="377" cy="2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  <a:endPara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31779" name="WordArt 35"/>
          <p:cNvSpPr>
            <a:spLocks noChangeArrowheads="1" noChangeShapeType="1" noTextEdit="1"/>
          </p:cNvSpPr>
          <p:nvPr/>
        </p:nvSpPr>
        <p:spPr bwMode="auto">
          <a:xfrm>
            <a:off x="2124075" y="5229225"/>
            <a:ext cx="32559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-0,5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4" grpId="0" animBg="1"/>
      <p:bldP spid="317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7715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90099"/>
                </a:solidFill>
              </a:rPr>
              <a:t>Итак, подведем итоги…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7265987" cy="4967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u="sng" dirty="0" smtClean="0">
                <a:solidFill>
                  <a:srgbClr val="0000FF"/>
                </a:solidFill>
              </a:rPr>
              <a:t>Выберите правильный ответ</a:t>
            </a:r>
            <a:r>
              <a:rPr lang="ru-RU" sz="2800" dirty="0" smtClean="0">
                <a:solidFill>
                  <a:srgbClr val="0000FF"/>
                </a:solidFill>
              </a:rPr>
              <a:t> и если вы согласны, проверьте себя, нажав на знак «?»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При делении двух отрицательных чисел получается положительное число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При делении двух отрицательных чисел получается отрицательное число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При делении чисел с разными знаками получается отрицательное число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При делении чисел с разными знаками получается положительное число</a:t>
            </a: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3213100"/>
            <a:ext cx="360362" cy="3587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4005263"/>
            <a:ext cx="360362" cy="3587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4724400"/>
            <a:ext cx="360362" cy="3587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16563"/>
            <a:ext cx="360362" cy="35877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23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7696200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-1004295">
            <a:off x="892175" y="1487488"/>
            <a:ext cx="7062788" cy="28733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9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 Antiqua"/>
              </a:rPr>
              <a:t>ПРАВИЛЬНО!</a:t>
            </a:r>
          </a:p>
        </p:txBody>
      </p:sp>
      <p:sp>
        <p:nvSpPr>
          <p:cNvPr id="922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4724400"/>
            <a:ext cx="1439863" cy="129698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863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99"/>
                </a:solidFill>
              </a:rPr>
              <a:t>ЗАПОМНИ!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696200" cy="3929062"/>
          </a:xfrm>
        </p:spPr>
        <p:txBody>
          <a:bodyPr/>
          <a:lstStyle/>
          <a:p>
            <a:pPr eaLnBrk="1" hangingPunct="1"/>
            <a:r>
              <a:rPr lang="ru-RU" sz="4800" smtClean="0"/>
              <a:t>При делении двух отрицательных чисел получится положительное число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157788"/>
            <a:ext cx="935037" cy="9350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8445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99"/>
                </a:solidFill>
              </a:rPr>
              <a:t>ЗАПОМНИ!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696200" cy="4073525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При делении чисел с разными знаками получится отрицательный ответ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5084763"/>
            <a:ext cx="1008063" cy="10080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 l="28906" t="2187" r="6250" b="40582"/>
          <a:stretch>
            <a:fillRect/>
          </a:stretch>
        </p:blipFill>
        <p:spPr bwMode="auto">
          <a:xfrm>
            <a:off x="642910" y="214290"/>
            <a:ext cx="70074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71604" y="714356"/>
            <a:ext cx="5572164" cy="3857652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Adventure" pitchFamily="2" charset="0"/>
              </a:rPr>
              <a:t>Знание только тогда знание,</a:t>
            </a:r>
            <a:endParaRPr lang="ru-RU" sz="3200" dirty="0" smtClean="0">
              <a:solidFill>
                <a:schemeClr val="bg1"/>
              </a:solidFill>
              <a:latin typeface="Adventure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Adventure" pitchFamily="2" charset="0"/>
              </a:rPr>
              <a:t>когда оно обретено усилиями своей мысли,</a:t>
            </a:r>
            <a:endParaRPr lang="ru-RU" sz="3200" dirty="0" smtClean="0">
              <a:solidFill>
                <a:schemeClr val="bg1"/>
              </a:solidFill>
              <a:latin typeface="Adventure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Adventure" pitchFamily="2" charset="0"/>
              </a:rPr>
              <a:t> а не памятью.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bg1"/>
                </a:solidFill>
                <a:latin typeface="Adventure" pitchFamily="2" charset="0"/>
              </a:rPr>
              <a:t>                                                       Л.Н. Толстой</a:t>
            </a:r>
            <a:endParaRPr lang="ru-RU" sz="2800" dirty="0" smtClean="0">
              <a:solidFill>
                <a:schemeClr val="bg1"/>
              </a:solidFill>
              <a:latin typeface="Adventure" pitchFamily="2" charset="0"/>
            </a:endParaRPr>
          </a:p>
          <a:p>
            <a:pPr marL="342900" indent="-342900">
              <a:buClr>
                <a:schemeClr val="tx2"/>
              </a:buClr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dventure" pitchFamily="2" charset="0"/>
            </a:endParaRPr>
          </a:p>
        </p:txBody>
      </p:sp>
      <p:pic>
        <p:nvPicPr>
          <p:cNvPr id="8" name="Picture 29" descr="CRCTR0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000504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8676" name="Picture 4" descr="DD010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770413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03350" y="1341438"/>
            <a:ext cx="626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31913" y="1916113"/>
            <a:ext cx="6480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Georgia" pitchFamily="18" charset="0"/>
              </a:rPr>
              <a:t>Вам понравилось, друзья?</a:t>
            </a:r>
          </a:p>
          <a:p>
            <a:r>
              <a:rPr lang="ru-RU" sz="3200" b="1" dirty="0">
                <a:solidFill>
                  <a:srgbClr val="0000FF"/>
                </a:solidFill>
                <a:latin typeface="Georgia" pitchFamily="18" charset="0"/>
              </a:rPr>
              <a:t>Если да, то рада я.</a:t>
            </a:r>
          </a:p>
          <a:p>
            <a:r>
              <a:rPr lang="ru-RU" sz="3200" b="1" dirty="0">
                <a:solidFill>
                  <a:srgbClr val="0000FF"/>
                </a:solidFill>
                <a:latin typeface="Georgia" pitchFamily="18" charset="0"/>
              </a:rPr>
              <a:t>Пусть удача ждет, успех</a:t>
            </a:r>
          </a:p>
          <a:p>
            <a:r>
              <a:rPr lang="ru-RU" sz="3200" b="1" dirty="0">
                <a:solidFill>
                  <a:srgbClr val="0000FF"/>
                </a:solidFill>
                <a:latin typeface="Georgia" pitchFamily="18" charset="0"/>
              </a:rPr>
              <a:t>В математике вас всех!</a:t>
            </a:r>
          </a:p>
          <a:p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ru-RU" sz="3200" b="1" dirty="0">
                <a:solidFill>
                  <a:srgbClr val="0000FF"/>
                </a:solidFill>
                <a:latin typeface="Georgia" pitchFamily="18" charset="0"/>
              </a:rPr>
              <a:t>         </a:t>
            </a:r>
            <a:r>
              <a:rPr lang="ru-RU" sz="3200" b="1" dirty="0">
                <a:solidFill>
                  <a:srgbClr val="CC0099"/>
                </a:solidFill>
                <a:latin typeface="Georgia" pitchFamily="18" charset="0"/>
                <a:hlinkClick r:id="" action="ppaction://noaction"/>
              </a:rPr>
              <a:t>спасибо за работу</a:t>
            </a:r>
            <a:endParaRPr lang="ru-RU" sz="3200" b="1" dirty="0">
              <a:solidFill>
                <a:srgbClr val="CC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8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Н.Я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Учебник «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Математика-6»</a:t>
            </a:r>
          </a:p>
          <a:p>
            <a:pPr marL="514350" lvl="0" indent="-514350"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Слайды презентации «Деление чисел с разными знаками»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Каратанова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Марина Николаевна,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 № 256,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г.Фокино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Слайды презентация «Деление положительных и отрицательных чисел»</a:t>
            </a:r>
            <a:r>
              <a:rPr lang="ru-RU" sz="2000" b="1" dirty="0" smtClean="0">
                <a:solidFill>
                  <a:srgbClr val="CC0099"/>
                </a:solidFill>
              </a:rPr>
              <a:t>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Голощапова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Светлана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Валентиновна ,</a:t>
            </a:r>
            <a:r>
              <a:rPr lang="en-US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Сагайской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Дидактические материалы по математике для 6 класса. А.С. Чесноков, К.И.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Нешков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М. 2004.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6 класс. Поурочные планы. 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Л.А.Топилина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Т.А. Афанасьева. Волгоград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Учитель, 2006.</a:t>
            </a:r>
            <a:endParaRPr lang="en-US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ctr">
              <a:buFont typeface="+mj-lt"/>
              <a:buAutoNum type="arabicPeriod"/>
            </a:pPr>
            <a:endParaRPr lang="ru-RU" sz="2400" b="1" i="1" dirty="0" smtClean="0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RCTR02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0"/>
            <a:ext cx="1143008" cy="199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785918" y="285728"/>
            <a:ext cx="6665939" cy="882633"/>
          </a:xfrm>
          <a:prstGeom prst="wedgeRoundRectCallout">
            <a:avLst>
              <a:gd name="adj1" fmla="val -59278"/>
              <a:gd name="adj2" fmla="val 7292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Проверим домашнее задание</a:t>
            </a:r>
            <a:endParaRPr lang="ru-RU" sz="28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428736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№1143</a:t>
            </a:r>
            <a:r>
              <a:rPr lang="ru-RU" sz="2800" b="1" dirty="0" smtClean="0"/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и)</a:t>
            </a:r>
            <a:r>
              <a:rPr lang="ru-RU" sz="2800" dirty="0" smtClean="0"/>
              <a:t>   -1</a:t>
            </a:r>
            <a:r>
              <a:rPr lang="ru-RU" sz="2800" dirty="0" smtClean="0">
                <a:latin typeface="Times New Roman"/>
                <a:cs typeface="Times New Roman"/>
              </a:rPr>
              <a:t>∙ (-1)=1;      к) (-3)</a:t>
            </a:r>
            <a:r>
              <a:rPr lang="ru-RU" sz="2800" baseline="30000" dirty="0" smtClean="0">
                <a:latin typeface="Times New Roman"/>
                <a:cs typeface="Times New Roman"/>
              </a:rPr>
              <a:t>2</a:t>
            </a:r>
            <a:r>
              <a:rPr lang="ru-RU" sz="2800" dirty="0" smtClean="0">
                <a:latin typeface="Times New Roman"/>
                <a:cs typeface="Times New Roman"/>
              </a:rPr>
              <a:t> = 9; 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    л) (-2,5)</a:t>
            </a:r>
            <a:r>
              <a:rPr lang="ru-RU" sz="2800" baseline="30000" dirty="0" smtClean="0">
                <a:latin typeface="Times New Roman"/>
                <a:cs typeface="Times New Roman"/>
              </a:rPr>
              <a:t>2</a:t>
            </a:r>
            <a:r>
              <a:rPr lang="ru-RU" sz="2800" dirty="0" smtClean="0">
                <a:latin typeface="Times New Roman"/>
                <a:cs typeface="Times New Roman"/>
              </a:rPr>
              <a:t> =6,25;         м) (-0,2)</a:t>
            </a:r>
            <a:r>
              <a:rPr lang="ru-RU" sz="2800" baseline="30000" dirty="0" smtClean="0">
                <a:latin typeface="Times New Roman"/>
                <a:cs typeface="Times New Roman"/>
              </a:rPr>
              <a:t>3</a:t>
            </a:r>
            <a:r>
              <a:rPr lang="ru-RU" sz="2800" dirty="0" smtClean="0">
                <a:latin typeface="Times New Roman"/>
                <a:cs typeface="Times New Roman"/>
              </a:rPr>
              <a:t> = -0,008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857496"/>
            <a:ext cx="1810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№1145.  </a:t>
            </a:r>
            <a:r>
              <a:rPr lang="ru-RU" sz="2400" dirty="0" smtClean="0"/>
              <a:t>е) 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357422" y="2714620"/>
          <a:ext cx="5500726" cy="892789"/>
        </p:xfrm>
        <a:graphic>
          <a:graphicData uri="http://schemas.openxmlformats.org/presentationml/2006/ole">
            <p:oleObj spid="_x0000_s1027" name="Формула" r:id="rId4" imgW="24256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472" y="392906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428728" y="3714752"/>
          <a:ext cx="5072098" cy="830466"/>
        </p:xfrm>
        <a:graphic>
          <a:graphicData uri="http://schemas.openxmlformats.org/presentationml/2006/ole">
            <p:oleObj spid="_x0000_s1028" name="Формула" r:id="rId5" imgW="223488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0035" y="4572008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№1148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меньшее число, тогда 3х – большее.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(х+3х) :2 – среднее арифметическое. По условию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(х+3х) :2=12,32 ;  4х:2=12,32 ;    2х = 12,32 ;      х=12,32:2 ;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6,16 – меньшее число. 6,16 ∙ 3= 18,48 – большее число.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6,16 и 18,48.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00138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1692275" y="188913"/>
            <a:ext cx="7272338" cy="1512887"/>
          </a:xfrm>
          <a:prstGeom prst="wedgeRoundRectCallout">
            <a:avLst>
              <a:gd name="adj1" fmla="val -59278"/>
              <a:gd name="adj2" fmla="val 7292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>
                <a:solidFill>
                  <a:schemeClr val="accent2"/>
                </a:solidFill>
                <a:latin typeface="Georgia" pitchFamily="18" charset="0"/>
              </a:rPr>
              <a:t>Не  выполняя  арифметических  действий,  сравните  значения  выражений.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187450" y="2133600"/>
            <a:ext cx="6186488" cy="649288"/>
            <a:chOff x="748" y="1344"/>
            <a:chExt cx="3897" cy="409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748" y="1344"/>
              <a:ext cx="1584" cy="409"/>
              <a:chOff x="288" y="768"/>
              <a:chExt cx="1584" cy="558"/>
            </a:xfrm>
          </p:grpSpPr>
          <p:sp>
            <p:nvSpPr>
              <p:cNvPr id="5134" name="AutoShape 14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288" y="864"/>
                <a:ext cx="28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00FF"/>
                    </a:solidFill>
                    <a:latin typeface="Times New Roman" pitchFamily="18" charset="0"/>
                  </a:rPr>
                  <a:t>1)</a:t>
                </a:r>
              </a:p>
            </p:txBody>
          </p:sp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>
                <a:off x="612" y="880"/>
                <a:ext cx="1225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-76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38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699" y="1389"/>
              <a:ext cx="2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Georgia" pitchFamily="18" charset="0"/>
                </a:rPr>
                <a:t>и</a:t>
              </a:r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349" y="1344"/>
              <a:ext cx="1296" cy="409"/>
              <a:chOff x="3349" y="1344"/>
              <a:chExt cx="1296" cy="409"/>
            </a:xfrm>
          </p:grpSpPr>
          <p:sp>
            <p:nvSpPr>
              <p:cNvPr id="5139" name="AutoShape 19"/>
              <p:cNvSpPr>
                <a:spLocks noChangeArrowheads="1"/>
              </p:cNvSpPr>
              <p:nvPr/>
            </p:nvSpPr>
            <p:spPr bwMode="auto">
              <a:xfrm>
                <a:off x="3349" y="1344"/>
                <a:ext cx="1296" cy="375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3385" y="1426"/>
                <a:ext cx="122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-76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(-38)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763713" y="2708275"/>
            <a:ext cx="1728787" cy="2520950"/>
            <a:chOff x="1610" y="164"/>
            <a:chExt cx="1104" cy="1574"/>
          </a:xfrm>
        </p:grpSpPr>
        <p:pic>
          <p:nvPicPr>
            <p:cNvPr id="5145" name="Picture 25" descr="BOY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0" y="164"/>
              <a:ext cx="1104" cy="1150"/>
            </a:xfrm>
            <a:prstGeom prst="rect">
              <a:avLst/>
            </a:prstGeom>
            <a:noFill/>
          </p:spPr>
        </p:pic>
        <p:sp>
          <p:nvSpPr>
            <p:cNvPr id="5146" name="AutoShape 26"/>
            <p:cNvSpPr>
              <a:spLocks noChangeArrowheads="1"/>
            </p:cNvSpPr>
            <p:nvPr/>
          </p:nvSpPr>
          <p:spPr bwMode="auto">
            <a:xfrm>
              <a:off x="1882" y="1298"/>
              <a:ext cx="544" cy="4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5651500" y="2781300"/>
            <a:ext cx="1468438" cy="2592388"/>
            <a:chOff x="385" y="164"/>
            <a:chExt cx="925" cy="1633"/>
          </a:xfrm>
        </p:grpSpPr>
        <p:pic>
          <p:nvPicPr>
            <p:cNvPr id="5148" name="Picture 28" descr="BOY8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" y="164"/>
              <a:ext cx="925" cy="1134"/>
            </a:xfrm>
            <a:prstGeom prst="rect">
              <a:avLst/>
            </a:prstGeom>
            <a:noFill/>
          </p:spPr>
        </p:pic>
        <p:sp>
          <p:nvSpPr>
            <p:cNvPr id="5149" name="AutoShape 29"/>
            <p:cNvSpPr>
              <a:spLocks noChangeArrowheads="1"/>
            </p:cNvSpPr>
            <p:nvPr/>
          </p:nvSpPr>
          <p:spPr bwMode="auto">
            <a:xfrm rot="10800000">
              <a:off x="567" y="1298"/>
              <a:ext cx="545" cy="4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sz="4000" dirty="0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515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56325" y="6092825"/>
            <a:ext cx="2735263" cy="466725"/>
          </a:xfrm>
          <a:prstGeom prst="actionButtonBlank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Подсказка</a:t>
            </a:r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3924300" y="1916113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0"/>
                  </p:tgtEl>
                </p:cond>
              </p:nextCondLst>
            </p:seq>
          </p:childTnLst>
        </p:cTn>
      </p:par>
    </p:tnLst>
    <p:bldLst>
      <p:bldP spid="5132" grpId="0" animBg="1"/>
      <p:bldP spid="5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00138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692275" y="188913"/>
            <a:ext cx="7272338" cy="1512887"/>
          </a:xfrm>
          <a:prstGeom prst="wedgeRoundRectCallout">
            <a:avLst>
              <a:gd name="adj1" fmla="val -59278"/>
              <a:gd name="adj2" fmla="val 7292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Не  выполняя  арифметических  действий,  сравните  значения  выражений.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87450" y="2133600"/>
            <a:ext cx="6186488" cy="649288"/>
            <a:chOff x="748" y="1344"/>
            <a:chExt cx="3897" cy="40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48" y="1344"/>
              <a:ext cx="1584" cy="409"/>
              <a:chOff x="288" y="768"/>
              <a:chExt cx="1584" cy="558"/>
            </a:xfrm>
          </p:grpSpPr>
          <p:sp>
            <p:nvSpPr>
              <p:cNvPr id="6150" name="AutoShap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1" name="Text Box 7"/>
              <p:cNvSpPr txBox="1">
                <a:spLocks noChangeArrowheads="1"/>
              </p:cNvSpPr>
              <p:nvPr/>
            </p:nvSpPr>
            <p:spPr bwMode="auto">
              <a:xfrm>
                <a:off x="288" y="864"/>
                <a:ext cx="28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00FF"/>
                    </a:solidFill>
                    <a:latin typeface="Times New Roman" pitchFamily="18" charset="0"/>
                  </a:rPr>
                  <a:t>2)</a:t>
                </a:r>
              </a:p>
            </p:txBody>
          </p: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612" y="880"/>
                <a:ext cx="1225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16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4,4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0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2699" y="1389"/>
              <a:ext cx="2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Georgia" pitchFamily="18" charset="0"/>
                </a:rPr>
                <a:t>и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49" y="1344"/>
              <a:ext cx="1296" cy="409"/>
              <a:chOff x="3349" y="1344"/>
              <a:chExt cx="1296" cy="409"/>
            </a:xfrm>
          </p:grpSpPr>
          <p:sp>
            <p:nvSpPr>
              <p:cNvPr id="6155" name="AutoShape 11"/>
              <p:cNvSpPr>
                <a:spLocks noChangeArrowheads="1"/>
              </p:cNvSpPr>
              <p:nvPr/>
            </p:nvSpPr>
            <p:spPr bwMode="auto">
              <a:xfrm>
                <a:off x="3349" y="1344"/>
                <a:ext cx="1296" cy="375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3385" y="1426"/>
                <a:ext cx="122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-7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3,67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3924300" y="1916113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&gt;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187450" y="3284538"/>
            <a:ext cx="6186488" cy="649287"/>
            <a:chOff x="748" y="1344"/>
            <a:chExt cx="3897" cy="409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748" y="1344"/>
              <a:ext cx="1584" cy="409"/>
              <a:chOff x="288" y="768"/>
              <a:chExt cx="1584" cy="558"/>
            </a:xfrm>
          </p:grpSpPr>
          <p:sp>
            <p:nvSpPr>
              <p:cNvPr id="6168" name="AutoShape 24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9" name="Text Box 25"/>
              <p:cNvSpPr txBox="1">
                <a:spLocks noChangeArrowheads="1"/>
              </p:cNvSpPr>
              <p:nvPr/>
            </p:nvSpPr>
            <p:spPr bwMode="auto">
              <a:xfrm>
                <a:off x="288" y="864"/>
                <a:ext cx="28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00FF"/>
                    </a:solidFill>
                    <a:latin typeface="Times New Roman" pitchFamily="18" charset="0"/>
                  </a:rPr>
                  <a:t>3)</a:t>
                </a:r>
              </a:p>
            </p:txBody>
          </p:sp>
          <p:sp>
            <p:nvSpPr>
              <p:cNvPr id="6170" name="Text Box 26"/>
              <p:cNvSpPr txBox="1">
                <a:spLocks noChangeArrowheads="1"/>
              </p:cNvSpPr>
              <p:nvPr/>
            </p:nvSpPr>
            <p:spPr bwMode="auto">
              <a:xfrm>
                <a:off x="612" y="880"/>
                <a:ext cx="1225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-29 – 19 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2699" y="1389"/>
              <a:ext cx="2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Georgia" pitchFamily="18" charset="0"/>
                </a:rPr>
                <a:t>и</a:t>
              </a:r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3349" y="1344"/>
              <a:ext cx="1296" cy="409"/>
              <a:chOff x="3349" y="1344"/>
              <a:chExt cx="1296" cy="409"/>
            </a:xfrm>
          </p:grpSpPr>
          <p:sp>
            <p:nvSpPr>
              <p:cNvPr id="6173" name="AutoShape 29"/>
              <p:cNvSpPr>
                <a:spLocks noChangeArrowheads="1"/>
              </p:cNvSpPr>
              <p:nvPr/>
            </p:nvSpPr>
            <p:spPr bwMode="auto">
              <a:xfrm>
                <a:off x="3349" y="1344"/>
                <a:ext cx="1296" cy="375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4" name="Text Box 30"/>
              <p:cNvSpPr txBox="1">
                <a:spLocks noChangeArrowheads="1"/>
              </p:cNvSpPr>
              <p:nvPr/>
            </p:nvSpPr>
            <p:spPr bwMode="auto">
              <a:xfrm>
                <a:off x="3385" y="1426"/>
                <a:ext cx="122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-29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(-19)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3924300" y="2997200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187450" y="4365625"/>
            <a:ext cx="6186488" cy="649288"/>
            <a:chOff x="748" y="1344"/>
            <a:chExt cx="3897" cy="409"/>
          </a:xfrm>
        </p:grpSpPr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748" y="1344"/>
              <a:ext cx="1584" cy="409"/>
              <a:chOff x="288" y="768"/>
              <a:chExt cx="1584" cy="558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9" name="Text Box 35"/>
              <p:cNvSpPr txBox="1">
                <a:spLocks noChangeArrowheads="1"/>
              </p:cNvSpPr>
              <p:nvPr/>
            </p:nvSpPr>
            <p:spPr bwMode="auto">
              <a:xfrm>
                <a:off x="288" y="864"/>
                <a:ext cx="28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00FF"/>
                    </a:solidFill>
                    <a:latin typeface="Times New Roman" pitchFamily="18" charset="0"/>
                  </a:rPr>
                  <a:t>4)</a:t>
                </a:r>
              </a:p>
            </p:txBody>
          </p:sp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612" y="880"/>
                <a:ext cx="1225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-18 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18 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2699" y="1389"/>
              <a:ext cx="2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Georgia" pitchFamily="18" charset="0"/>
                </a:rPr>
                <a:t>и</a:t>
              </a:r>
            </a:p>
          </p:txBody>
        </p: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3349" y="1344"/>
              <a:ext cx="1296" cy="409"/>
              <a:chOff x="3349" y="1344"/>
              <a:chExt cx="1296" cy="409"/>
            </a:xfrm>
          </p:grpSpPr>
          <p:sp>
            <p:nvSpPr>
              <p:cNvPr id="6183" name="AutoShape 39"/>
              <p:cNvSpPr>
                <a:spLocks noChangeArrowheads="1"/>
              </p:cNvSpPr>
              <p:nvPr/>
            </p:nvSpPr>
            <p:spPr bwMode="auto">
              <a:xfrm>
                <a:off x="3349" y="1344"/>
                <a:ext cx="1296" cy="375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4" name="Text Box 40"/>
              <p:cNvSpPr txBox="1">
                <a:spLocks noChangeArrowheads="1"/>
              </p:cNvSpPr>
              <p:nvPr/>
            </p:nvSpPr>
            <p:spPr bwMode="auto">
              <a:xfrm>
                <a:off x="3385" y="1426"/>
                <a:ext cx="122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-18 + 18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3924300" y="4149725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1187450" y="5445125"/>
            <a:ext cx="6186488" cy="649288"/>
            <a:chOff x="748" y="1344"/>
            <a:chExt cx="3897" cy="409"/>
          </a:xfrm>
        </p:grpSpPr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748" y="1344"/>
              <a:ext cx="1584" cy="409"/>
              <a:chOff x="288" y="768"/>
              <a:chExt cx="1584" cy="558"/>
            </a:xfrm>
          </p:grpSpPr>
          <p:sp>
            <p:nvSpPr>
              <p:cNvPr id="6188" name="AutoShape 44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9" name="Text Box 45"/>
              <p:cNvSpPr txBox="1">
                <a:spLocks noChangeArrowheads="1"/>
              </p:cNvSpPr>
              <p:nvPr/>
            </p:nvSpPr>
            <p:spPr bwMode="auto">
              <a:xfrm>
                <a:off x="288" y="864"/>
                <a:ext cx="288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00FF"/>
                    </a:solidFill>
                    <a:latin typeface="Times New Roman" pitchFamily="18" charset="0"/>
                  </a:rPr>
                  <a:t>5)</a:t>
                </a:r>
              </a:p>
            </p:txBody>
          </p:sp>
          <p:sp>
            <p:nvSpPr>
              <p:cNvPr id="6190" name="Text Box 46"/>
              <p:cNvSpPr txBox="1">
                <a:spLocks noChangeArrowheads="1"/>
              </p:cNvSpPr>
              <p:nvPr/>
            </p:nvSpPr>
            <p:spPr bwMode="auto">
              <a:xfrm>
                <a:off x="612" y="880"/>
                <a:ext cx="1225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0,3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(7 – 5)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2699" y="1389"/>
              <a:ext cx="2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Georgia" pitchFamily="18" charset="0"/>
                </a:rPr>
                <a:t>и</a:t>
              </a:r>
            </a:p>
          </p:txBody>
        </p: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3349" y="1344"/>
              <a:ext cx="1296" cy="409"/>
              <a:chOff x="3349" y="1344"/>
              <a:chExt cx="1296" cy="409"/>
            </a:xfrm>
          </p:grpSpPr>
          <p:sp>
            <p:nvSpPr>
              <p:cNvPr id="6193" name="AutoShape 49"/>
              <p:cNvSpPr>
                <a:spLocks noChangeArrowheads="1"/>
              </p:cNvSpPr>
              <p:nvPr/>
            </p:nvSpPr>
            <p:spPr bwMode="auto">
              <a:xfrm>
                <a:off x="3349" y="1344"/>
                <a:ext cx="1296" cy="375"/>
              </a:xfrm>
              <a:prstGeom prst="roundRect">
                <a:avLst>
                  <a:gd name="adj" fmla="val 16667"/>
                </a:avLst>
              </a:prstGeom>
              <a:solidFill>
                <a:srgbClr val="FBFA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4" name="Text Box 50"/>
              <p:cNvSpPr txBox="1">
                <a:spLocks noChangeArrowheads="1"/>
              </p:cNvSpPr>
              <p:nvPr/>
            </p:nvSpPr>
            <p:spPr bwMode="auto">
              <a:xfrm>
                <a:off x="3385" y="1426"/>
                <a:ext cx="122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0,3</a:t>
                </a:r>
                <a:r>
                  <a:rPr lang="en-US" sz="2800" b="1">
                    <a:solidFill>
                      <a:srgbClr val="000066"/>
                    </a:solidFill>
                    <a:cs typeface="Arial" charset="0"/>
                  </a:rPr>
                  <a:t>·</a:t>
                </a:r>
                <a:r>
                  <a:rPr lang="ru-RU" sz="2800" b="1">
                    <a:solidFill>
                      <a:srgbClr val="000066"/>
                    </a:solidFill>
                    <a:cs typeface="Arial" charset="0"/>
                  </a:rPr>
                  <a:t> (5 – 7)</a:t>
                </a:r>
                <a:endParaRPr lang="en-US" sz="28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6195" name="AutoShape 51"/>
          <p:cNvSpPr>
            <a:spLocks noChangeArrowheads="1"/>
          </p:cNvSpPr>
          <p:nvPr/>
        </p:nvSpPr>
        <p:spPr bwMode="auto">
          <a:xfrm>
            <a:off x="3924300" y="5229225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&gt;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nimBg="1"/>
      <p:bldP spid="6175" grpId="0" animBg="1"/>
      <p:bldP spid="6185" grpId="0" animBg="1"/>
      <p:bldP spid="61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57224" y="5500702"/>
            <a:ext cx="2303462" cy="625475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-2,5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</a:rPr>
              <a:t> 4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571604" y="4429132"/>
            <a:ext cx="2303462" cy="571504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…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</a:rPr>
              <a:t> 0,12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143108" y="3357562"/>
            <a:ext cx="2303463" cy="571504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…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</a:rPr>
              <a:t> (-5)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786050" y="2428868"/>
            <a:ext cx="2303462" cy="500066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66 - …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571868" y="1428736"/>
            <a:ext cx="2303463" cy="554037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-45 + …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2928926" y="357166"/>
            <a:ext cx="4537075" cy="719137"/>
          </a:xfrm>
          <a:prstGeom prst="ellipse">
            <a:avLst/>
          </a:prstGeom>
          <a:gradFill rotWithShape="1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1928794" y="5000635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2786050" y="3929065"/>
            <a:ext cx="0" cy="4333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3643306" y="2928934"/>
            <a:ext cx="0" cy="4333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4143372" y="2000240"/>
            <a:ext cx="0" cy="4333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5072066" y="1071546"/>
            <a:ext cx="11103" cy="41276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5214942" y="2928934"/>
            <a:ext cx="3571900" cy="14335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Georgia" pitchFamily="18" charset="0"/>
              </a:rPr>
              <a:t>Лесенка </a:t>
            </a:r>
          </a:p>
        </p:txBody>
      </p:sp>
      <p:pic>
        <p:nvPicPr>
          <p:cNvPr id="8224" name="Picture 32" descr="CRCTR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786322"/>
            <a:ext cx="18415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12" grpId="0" animBg="1"/>
      <p:bldP spid="8214" grpId="0" animBg="1"/>
      <p:bldP spid="8216" grpId="0" animBg="1"/>
      <p:bldP spid="8218" grpId="0" animBg="1"/>
      <p:bldP spid="8220" grpId="0" animBg="1"/>
      <p:bldP spid="8221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2"/>
                </a:solidFill>
                <a:latin typeface="Georgia" pitchFamily="18" charset="0"/>
              </a:rPr>
              <a:t>Определим  знак  </a:t>
            </a:r>
            <a:r>
              <a:rPr lang="ru-RU" sz="7300" b="1" i="1" dirty="0" smtClean="0">
                <a:solidFill>
                  <a:schemeClr val="accent2"/>
                </a:solidFill>
                <a:latin typeface="Georgia" pitchFamily="18" charset="0"/>
              </a:rPr>
              <a:t>*</a:t>
            </a:r>
            <a:endParaRPr lang="ru-RU" sz="73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1289" name="WordArt 25"/>
          <p:cNvSpPr>
            <a:spLocks noChangeArrowheads="1" noChangeShapeType="1" noTextEdit="1"/>
          </p:cNvSpPr>
          <p:nvPr/>
        </p:nvSpPr>
        <p:spPr bwMode="auto">
          <a:xfrm>
            <a:off x="1928794" y="1357298"/>
            <a:ext cx="47529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∙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= ( - )</a:t>
            </a:r>
          </a:p>
        </p:txBody>
      </p:sp>
      <p:sp>
        <p:nvSpPr>
          <p:cNvPr id="11293" name="WordArt 29"/>
          <p:cNvSpPr>
            <a:spLocks noChangeArrowheads="1" noChangeShapeType="1" noTextEdit="1"/>
          </p:cNvSpPr>
          <p:nvPr/>
        </p:nvSpPr>
        <p:spPr bwMode="auto">
          <a:xfrm>
            <a:off x="1857356" y="2285992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∙ (*)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( - )</a:t>
            </a:r>
          </a:p>
        </p:txBody>
      </p: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>
            <a:off x="2000232" y="3214686"/>
            <a:ext cx="500066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∙ (-) = ( * )</a:t>
            </a:r>
          </a:p>
        </p:txBody>
      </p:sp>
      <p:sp>
        <p:nvSpPr>
          <p:cNvPr id="27" name="WordArt 29"/>
          <p:cNvSpPr>
            <a:spLocks noChangeArrowheads="1" noChangeShapeType="1" noTextEdit="1"/>
          </p:cNvSpPr>
          <p:nvPr/>
        </p:nvSpPr>
        <p:spPr bwMode="auto">
          <a:xfrm>
            <a:off x="2071670" y="4214818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(*)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( - 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5786" y="521495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Попробуем сформулировать тему урока</a:t>
            </a:r>
            <a:endParaRPr lang="ru-RU" sz="2800" b="1" i="1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89" grpId="0" animBg="1"/>
      <p:bldP spid="11293" grpId="0" animBg="1"/>
      <p:bldP spid="11297" grpId="0" animBg="1"/>
      <p:bldP spid="27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00138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692275" y="188913"/>
            <a:ext cx="7272338" cy="1512887"/>
          </a:xfrm>
          <a:prstGeom prst="wedgeRoundRectCallout">
            <a:avLst>
              <a:gd name="adj1" fmla="val -59278"/>
              <a:gd name="adj2" fmla="val 7292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Сегодня  мы  начинаем  изучать  последнее  арифметическое  действие – </a:t>
            </a:r>
            <a:r>
              <a:rPr lang="ru-RU" sz="2800" b="1" i="1">
                <a:latin typeface="Georgia" pitchFamily="18" charset="0"/>
              </a:rPr>
              <a:t>ДЕЛЕНИЕ.</a:t>
            </a:r>
            <a:endParaRPr lang="ru-RU" sz="28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68313" y="2492375"/>
            <a:ext cx="295116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</a:t>
            </a:r>
            <a:r>
              <a:rPr lang="en-US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= </a:t>
            </a:r>
            <a:r>
              <a:rPr lang="ru-RU" sz="3600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067175" y="270827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35600" y="2492375"/>
            <a:ext cx="2951163" cy="649288"/>
            <a:chOff x="3424" y="1570"/>
            <a:chExt cx="1859" cy="409"/>
          </a:xfrm>
        </p:grpSpPr>
        <p:sp>
          <p:nvSpPr>
            <p:cNvPr id="922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424" y="1570"/>
              <a:ext cx="1859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  <a:r>
                <a:rPr lang="ru-RU" sz="3600" b="1" i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  </a:t>
              </a:r>
              <a:r>
                <a:rPr lang="en-US" sz="3600" b="1" i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b = a</a:t>
              </a:r>
              <a:endPara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922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923" y="1797"/>
              <a:ext cx="81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.</a:t>
              </a:r>
            </a:p>
          </p:txBody>
        </p:sp>
      </p:grpSp>
      <p:pic>
        <p:nvPicPr>
          <p:cNvPr id="9227" name="Picture 11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00" y="4986338"/>
            <a:ext cx="18415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908175" y="3429000"/>
            <a:ext cx="5400675" cy="649288"/>
          </a:xfrm>
          <a:prstGeom prst="wedgeRoundRectCallout">
            <a:avLst>
              <a:gd name="adj1" fmla="val 61139"/>
              <a:gd name="adj2" fmla="val 210148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>
                <a:latin typeface="Georgia" pitchFamily="18" charset="0"/>
              </a:rPr>
              <a:t>Например:</a:t>
            </a:r>
            <a:endParaRPr lang="ru-RU" sz="32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>
            <a:off x="1187450" y="4292600"/>
            <a:ext cx="29511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-15 : 5 = х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87450" y="5013325"/>
            <a:ext cx="2951163" cy="431800"/>
            <a:chOff x="748" y="3158"/>
            <a:chExt cx="1859" cy="272"/>
          </a:xfrm>
        </p:grpSpPr>
        <p:sp>
          <p:nvSpPr>
            <p:cNvPr id="923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48" y="3158"/>
              <a:ext cx="185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   5 = -15</a:t>
              </a:r>
            </a:p>
          </p:txBody>
        </p:sp>
        <p:sp>
          <p:nvSpPr>
            <p:cNvPr id="923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156" y="3294"/>
              <a:ext cx="46" cy="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.</a:t>
              </a:r>
            </a:p>
          </p:txBody>
        </p:sp>
      </p:grp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1187450" y="5734050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-3</a:t>
            </a:r>
          </a:p>
        </p:txBody>
      </p:sp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1285852" y="1785926"/>
            <a:ext cx="2951162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286248" y="1928802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0"/>
          <p:cNvGrpSpPr>
            <a:grpSpLocks/>
          </p:cNvGrpSpPr>
          <p:nvPr/>
        </p:nvGrpSpPr>
        <p:grpSpPr bwMode="auto">
          <a:xfrm>
            <a:off x="5572099" y="1714663"/>
            <a:ext cx="2951163" cy="571504"/>
            <a:chOff x="6394" y="1519"/>
            <a:chExt cx="1859" cy="409"/>
          </a:xfrm>
        </p:grpSpPr>
        <p:sp>
          <p:nvSpPr>
            <p:cNvPr id="2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394" y="1519"/>
              <a:ext cx="1859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3  4 </a:t>
              </a:r>
              <a:r>
                <a:rPr lang="en-US" sz="3600" b="1" i="1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=</a:t>
              </a:r>
              <a:r>
                <a:rPr lang="ru-RU" sz="3600" b="1" i="1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12</a:t>
              </a:r>
              <a:endPara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2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709" y="1672"/>
              <a:ext cx="90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8" grpId="0" animBg="1"/>
      <p:bldP spid="9229" grpId="0" animBg="1"/>
      <p:bldP spid="9232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endParaRPr lang="ru-RU" sz="2400" dirty="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sz="2400" dirty="0" smtClean="0"/>
          </a:p>
        </p:txBody>
      </p:sp>
      <p:grpSp>
        <p:nvGrpSpPr>
          <p:cNvPr id="97" name="Группа 96"/>
          <p:cNvGrpSpPr/>
          <p:nvPr/>
        </p:nvGrpSpPr>
        <p:grpSpPr>
          <a:xfrm>
            <a:off x="571472" y="428604"/>
            <a:ext cx="8001056" cy="5072098"/>
            <a:chOff x="571472" y="428604"/>
            <a:chExt cx="8001056" cy="507209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2910" y="4786322"/>
              <a:ext cx="2071702" cy="7143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Знак (+)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714744" y="4714884"/>
              <a:ext cx="1928826" cy="78581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Знак (-)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00826" y="4643446"/>
              <a:ext cx="2071702" cy="78581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Делить на нуль нельзя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grpSp>
          <p:nvGrpSpPr>
            <p:cNvPr id="96" name="Группа 95"/>
            <p:cNvGrpSpPr/>
            <p:nvPr/>
          </p:nvGrpSpPr>
          <p:grpSpPr>
            <a:xfrm>
              <a:off x="571472" y="428604"/>
              <a:ext cx="7929618" cy="4219875"/>
              <a:chOff x="571472" y="428604"/>
              <a:chExt cx="7929618" cy="4219875"/>
            </a:xfrm>
          </p:grpSpPr>
          <p:sp>
            <p:nvSpPr>
              <p:cNvPr id="22" name="Стрелка вправо с вырезом 21"/>
              <p:cNvSpPr/>
              <p:nvPr/>
            </p:nvSpPr>
            <p:spPr>
              <a:xfrm rot="5400000">
                <a:off x="1536501" y="4142624"/>
                <a:ext cx="660809" cy="208030"/>
              </a:xfrm>
              <a:prstGeom prst="notchedRightArrow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Стрелка вправо с вырезом 22"/>
              <p:cNvSpPr/>
              <p:nvPr/>
            </p:nvSpPr>
            <p:spPr>
              <a:xfrm rot="5400000">
                <a:off x="4322583" y="4214060"/>
                <a:ext cx="660809" cy="208030"/>
              </a:xfrm>
              <a:prstGeom prst="notchedRightArrow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5" name="Группа 74"/>
              <p:cNvGrpSpPr/>
              <p:nvPr/>
            </p:nvGrpSpPr>
            <p:grpSpPr>
              <a:xfrm>
                <a:off x="571472" y="428604"/>
                <a:ext cx="7929618" cy="3429024"/>
                <a:chOff x="571472" y="428604"/>
                <a:chExt cx="7929618" cy="3429024"/>
              </a:xfrm>
            </p:grpSpPr>
            <p:sp>
              <p:nvSpPr>
                <p:cNvPr id="8" name="Скругленный прямоугольник 7"/>
                <p:cNvSpPr/>
                <p:nvPr/>
              </p:nvSpPr>
              <p:spPr>
                <a:xfrm>
                  <a:off x="714348" y="3071810"/>
                  <a:ext cx="2000264" cy="785818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Модули делим</a:t>
                  </a:r>
                  <a:endParaRPr lang="ru-RU" b="1" dirty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9" name="Скругленный прямоугольник 8"/>
                <p:cNvSpPr/>
                <p:nvPr/>
              </p:nvSpPr>
              <p:spPr>
                <a:xfrm>
                  <a:off x="3714744" y="3071810"/>
                  <a:ext cx="2000264" cy="785818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Модули делим</a:t>
                  </a:r>
                  <a:endParaRPr lang="ru-RU" b="1" dirty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" name="Скругленный прямоугольник 16"/>
                <p:cNvSpPr/>
                <p:nvPr/>
              </p:nvSpPr>
              <p:spPr>
                <a:xfrm>
                  <a:off x="6500826" y="3071810"/>
                  <a:ext cx="2000264" cy="785818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нуль</a:t>
                  </a:r>
                  <a:endParaRPr lang="ru-RU" b="1" dirty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" name="Стрелка вправо с вырезом 20"/>
                <p:cNvSpPr/>
                <p:nvPr/>
              </p:nvSpPr>
              <p:spPr>
                <a:xfrm rot="5400000">
                  <a:off x="1559528" y="2583820"/>
                  <a:ext cx="660809" cy="208030"/>
                </a:xfrm>
                <a:prstGeom prst="notchedRightArrow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Стрелка вправо с вырезом 24"/>
                <p:cNvSpPr/>
                <p:nvPr/>
              </p:nvSpPr>
              <p:spPr>
                <a:xfrm rot="5400000">
                  <a:off x="7037227" y="2713864"/>
                  <a:ext cx="660809" cy="208030"/>
                </a:xfrm>
                <a:prstGeom prst="notchedRightArrow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Стрелка вправо с вырезом 25"/>
                <p:cNvSpPr/>
                <p:nvPr/>
              </p:nvSpPr>
              <p:spPr>
                <a:xfrm rot="5400000">
                  <a:off x="4251145" y="2713863"/>
                  <a:ext cx="660809" cy="208030"/>
                </a:xfrm>
                <a:prstGeom prst="notchedRightArrow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74" name="Группа 73"/>
                <p:cNvGrpSpPr/>
                <p:nvPr/>
              </p:nvGrpSpPr>
              <p:grpSpPr>
                <a:xfrm>
                  <a:off x="571472" y="428604"/>
                  <a:ext cx="7929618" cy="2000264"/>
                  <a:chOff x="571472" y="428604"/>
                  <a:chExt cx="7929618" cy="2000264"/>
                </a:xfrm>
              </p:grpSpPr>
              <p:sp>
                <p:nvSpPr>
                  <p:cNvPr id="14" name="Скругленный прямоугольник 13"/>
                  <p:cNvSpPr/>
                  <p:nvPr/>
                </p:nvSpPr>
                <p:spPr>
                  <a:xfrm>
                    <a:off x="571472" y="1571612"/>
                    <a:ext cx="2214578" cy="857256"/>
                  </a:xfrm>
                  <a:prstGeom prst="round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Отрицательные числа</a:t>
                    </a:r>
                    <a:endParaRPr lang="ru-RU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Скругленный прямоугольник 14"/>
                  <p:cNvSpPr/>
                  <p:nvPr/>
                </p:nvSpPr>
                <p:spPr>
                  <a:xfrm>
                    <a:off x="3571868" y="1571612"/>
                    <a:ext cx="2071702" cy="857256"/>
                  </a:xfrm>
                  <a:prstGeom prst="round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Числа с разными знаками</a:t>
                    </a:r>
                    <a:endParaRPr lang="ru-RU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16" name="Скругленный прямоугольник 15"/>
                  <p:cNvSpPr/>
                  <p:nvPr/>
                </p:nvSpPr>
                <p:spPr>
                  <a:xfrm>
                    <a:off x="6357950" y="1571612"/>
                    <a:ext cx="2143140" cy="857256"/>
                  </a:xfrm>
                  <a:prstGeom prst="round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Деление нуля</a:t>
                    </a:r>
                    <a:endParaRPr lang="ru-RU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grpSp>
                <p:nvGrpSpPr>
                  <p:cNvPr id="60" name="Группа 59"/>
                  <p:cNvGrpSpPr/>
                  <p:nvPr/>
                </p:nvGrpSpPr>
                <p:grpSpPr>
                  <a:xfrm>
                    <a:off x="2807160" y="428604"/>
                    <a:ext cx="4319373" cy="1089437"/>
                    <a:chOff x="2807160" y="428604"/>
                    <a:chExt cx="4319373" cy="1089437"/>
                  </a:xfrm>
                </p:grpSpPr>
                <p:sp>
                  <p:nvSpPr>
                    <p:cNvPr id="4" name="Скругленный прямоугольник 3"/>
                    <p:cNvSpPr/>
                    <p:nvPr/>
                  </p:nvSpPr>
                  <p:spPr>
                    <a:xfrm>
                      <a:off x="3286116" y="428604"/>
                      <a:ext cx="2643206" cy="428628"/>
                    </a:xfrm>
                    <a:prstGeom prst="round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Деление </a:t>
                      </a:r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8" name="Стрелка вправо с вырезом 17"/>
                    <p:cNvSpPr/>
                    <p:nvPr/>
                  </p:nvSpPr>
                  <p:spPr>
                    <a:xfrm rot="7860666">
                      <a:off x="2580770" y="1004264"/>
                      <a:ext cx="660809" cy="208030"/>
                    </a:xfrm>
                    <a:prstGeom prst="notchedRightArrow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59" name="Группа 58"/>
                    <p:cNvGrpSpPr/>
                    <p:nvPr/>
                  </p:nvGrpSpPr>
                  <p:grpSpPr>
                    <a:xfrm>
                      <a:off x="4429124" y="857232"/>
                      <a:ext cx="2697409" cy="660809"/>
                      <a:chOff x="4429124" y="857232"/>
                      <a:chExt cx="2697409" cy="660809"/>
                    </a:xfrm>
                  </p:grpSpPr>
                  <p:sp>
                    <p:nvSpPr>
                      <p:cNvPr id="20" name="Стрелка вправо с вырезом 19"/>
                      <p:cNvSpPr/>
                      <p:nvPr/>
                    </p:nvSpPr>
                    <p:spPr>
                      <a:xfrm rot="2297683">
                        <a:off x="6465724" y="1070790"/>
                        <a:ext cx="660809" cy="208030"/>
                      </a:xfrm>
                      <a:prstGeom prst="notchedRightArrow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2" name="Стрелка вправо с вырезом 61"/>
                      <p:cNvSpPr/>
                      <p:nvPr/>
                    </p:nvSpPr>
                    <p:spPr>
                      <a:xfrm rot="5400000">
                        <a:off x="4202734" y="1083622"/>
                        <a:ext cx="660809" cy="208030"/>
                      </a:xfrm>
                      <a:prstGeom prst="notchedRightArrow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769</TotalTime>
  <Words>890</Words>
  <Application>Microsoft Office PowerPoint</Application>
  <PresentationFormat>Экран (4:3)</PresentationFormat>
  <Paragraphs>213</Paragraphs>
  <Slides>21</Slides>
  <Notes>4</Notes>
  <HiddenSlides>3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Трек</vt:lpstr>
      <vt:lpstr>Формула</vt:lpstr>
      <vt:lpstr>  Деление</vt:lpstr>
      <vt:lpstr>Слайд 2</vt:lpstr>
      <vt:lpstr>Слайд 3</vt:lpstr>
      <vt:lpstr>Слайд 4</vt:lpstr>
      <vt:lpstr>Слайд 5</vt:lpstr>
      <vt:lpstr>Слайд 6</vt:lpstr>
      <vt:lpstr>Определим  знак  *</vt:lpstr>
      <vt:lpstr>Слайд 8</vt:lpstr>
      <vt:lpstr>Слайд 9</vt:lpstr>
      <vt:lpstr>Слайд 10</vt:lpstr>
      <vt:lpstr>Слайд 11</vt:lpstr>
      <vt:lpstr>Определим  знак  частного.</vt:lpstr>
      <vt:lpstr>Слайд 13</vt:lpstr>
      <vt:lpstr>Слайд 14</vt:lpstr>
      <vt:lpstr>Слайд 15</vt:lpstr>
      <vt:lpstr>Итак, подведем итоги…</vt:lpstr>
      <vt:lpstr>Слайд 17</vt:lpstr>
      <vt:lpstr>ЗАПОМНИ!</vt:lpstr>
      <vt:lpstr>ЗАПОМНИ!</vt:lpstr>
      <vt:lpstr>Слайд 20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отрицательных чисел и чисел с разными знаками</dc:title>
  <cp:lastModifiedBy>1</cp:lastModifiedBy>
  <cp:revision>61</cp:revision>
  <dcterms:modified xsi:type="dcterms:W3CDTF">2013-04-02T11:38:33Z</dcterms:modified>
</cp:coreProperties>
</file>