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9FF"/>
    <a:srgbClr val="CDE6FF"/>
    <a:srgbClr val="C1E0FF"/>
    <a:srgbClr val="0066FF"/>
    <a:srgbClr val="0033CC"/>
    <a:srgbClr val="81A0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260648"/>
            <a:ext cx="35618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ОБЩАЯ ИНФОРМАЦИЯ</a:t>
            </a:r>
            <a:endParaRPr 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116632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428596" y="785794"/>
            <a:ext cx="8280000" cy="396000"/>
          </a:xfrm>
          <a:prstGeom prst="snip1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МОЖЕТ ВОСПОЛЬЗОВАТЬСЯ СОЦИАЛЬНЫМ КОНТРАКТОМ?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86050" y="2571744"/>
            <a:ext cx="1332000" cy="252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11 234,14 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428736"/>
            <a:ext cx="8250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Малоимущие семьи и малоимущие одиноко проживающие граждане, а также граждане, находящиеся в трудной жизненной ситуации, которые по независящим от них причинам имеют среднедушевой доход семьи ниже величины прожиточного минимума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2285992"/>
            <a:ext cx="82501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2021 год величина прожиточного минимума на душу населения Тверской области установлена в размере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00034" y="250030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с одним вырезанным скругленным углом 18"/>
          <p:cNvSpPr/>
          <p:nvPr/>
        </p:nvSpPr>
        <p:spPr>
          <a:xfrm>
            <a:off x="500034" y="3000372"/>
            <a:ext cx="8280000" cy="396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КАКИЕ ЦЕЛИ ПРЕДОСТАВЛЯЕТСЯ СОЦИАЛЬНЫЙ КОНТРАКТ?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059832" y="116632"/>
            <a:ext cx="597666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036496" y="116632"/>
            <a:ext cx="0" cy="669674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07505" y="6813376"/>
            <a:ext cx="892899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07504" y="373306"/>
            <a:ext cx="0" cy="64400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 вправо 33"/>
          <p:cNvSpPr/>
          <p:nvPr/>
        </p:nvSpPr>
        <p:spPr>
          <a:xfrm>
            <a:off x="500034" y="178592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876"/>
            <a:ext cx="180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571876"/>
            <a:ext cx="144000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Прямоугольник 37"/>
          <p:cNvSpPr/>
          <p:nvPr/>
        </p:nvSpPr>
        <p:spPr>
          <a:xfrm>
            <a:off x="357158" y="5572140"/>
            <a:ext cx="1476000" cy="48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Поиск</a:t>
            </a:r>
            <a:r>
              <a:rPr lang="ru-RU" sz="2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3571876"/>
            <a:ext cx="1201415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Прямоугольник 39"/>
          <p:cNvSpPr/>
          <p:nvPr/>
        </p:nvSpPr>
        <p:spPr>
          <a:xfrm>
            <a:off x="1785918" y="5429264"/>
            <a:ext cx="2592000" cy="86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b="1" kern="0" spc="-1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индивидуальной предпринимательской деятельности</a:t>
            </a:r>
            <a:endParaRPr lang="ru-RU" kern="0" spc="-15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143372" y="5500702"/>
            <a:ext cx="2664000" cy="48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b="1" kern="0" spc="-1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Ведение личного </a:t>
            </a:r>
          </a:p>
          <a:p>
            <a:pPr algn="ctr">
              <a:lnSpc>
                <a:spcPts val="1500"/>
              </a:lnSpc>
            </a:pPr>
            <a:r>
              <a:rPr lang="ru-RU" b="1" kern="0" spc="-1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подсобного хозяйства</a:t>
            </a:r>
            <a:endParaRPr lang="ru-RU" kern="0" spc="-15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929454" y="5429264"/>
            <a:ext cx="1944000" cy="1060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b="1" kern="0" spc="-15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Иные мероприятия, направленные на преодоление трудной жизненной ситуации</a:t>
            </a:r>
            <a:endParaRPr lang="ru-RU" kern="0" spc="-15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571876"/>
            <a:ext cx="1884075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312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260648"/>
            <a:ext cx="28140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ПОИСК РАБОТЫ</a:t>
            </a:r>
            <a:endParaRPr 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500570"/>
            <a:ext cx="264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Регистрация гражданина в качестве безработного или ищущего работу в органах занятости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населения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5429264"/>
            <a:ext cx="27860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ДЕЙСТВИЯ </a:t>
            </a:r>
            <a:r>
              <a:rPr lang="ru-RU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КОНТРАКТА:</a:t>
            </a:r>
            <a:endParaRPr lang="ru-RU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286256"/>
            <a:ext cx="1730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УСЛОВИЕ:</a:t>
            </a:r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116632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42844" y="5857892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42844" y="5072074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786454"/>
            <a:ext cx="1240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9 месяцев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642918"/>
            <a:ext cx="5614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РАЗМЕР ГОСУДАРСТВЕННОЙ СОЦИАЛЬНОЙ ПОМОЩИ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ЗАЯВИТЕЛЮ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3357554" y="1142984"/>
            <a:ext cx="5547308" cy="432048"/>
          </a:xfrm>
          <a:prstGeom prst="snip1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Денежная выплата в 2021 году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286644" y="1142984"/>
            <a:ext cx="1548000" cy="43204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12 144</a:t>
            </a:r>
            <a:r>
              <a:rPr lang="ru-RU" sz="2200" b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₽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57554" y="1571612"/>
            <a:ext cx="5547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 Размер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величины прожиточного минимума для трудоспособного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населения,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установленный в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Тверской области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квартал года, предшествующего году заключения социального контракта.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357554" y="1857364"/>
            <a:ext cx="56244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Предоставляется в первый месяц с даты заключения социального контракта и в течение трех месяцев с момента подтверждения факта трудоустройства заявителя.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57554" y="2571744"/>
            <a:ext cx="5487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Дополнительно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предусмотрена возможность прохождения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профессионального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обучения или дополнительного образования: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3214678" y="2786058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Прямоугольник с одним вырезанным скругленным углом 18"/>
          <p:cNvSpPr/>
          <p:nvPr/>
        </p:nvSpPr>
        <p:spPr>
          <a:xfrm>
            <a:off x="3428992" y="3143248"/>
            <a:ext cx="5364000" cy="504056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в размере стоимости 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на одного обучающегося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143768" y="3143248"/>
            <a:ext cx="1512168" cy="5040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более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30 000₽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с одним вырезанным скругленным углом 22"/>
          <p:cNvSpPr/>
          <p:nvPr/>
        </p:nvSpPr>
        <p:spPr>
          <a:xfrm>
            <a:off x="3428992" y="3714752"/>
            <a:ext cx="5363438" cy="828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Ежемесячная денежная выплата 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прохождения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профессионального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или дополнительного 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но не более 3 месяцев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143768" y="3714752"/>
            <a:ext cx="1548000" cy="864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6 072</a:t>
            </a:r>
            <a:r>
              <a:rPr lang="ru-RU" sz="2000" b="1" baseline="30000" dirty="0" smtClean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57554" y="4572008"/>
            <a:ext cx="55428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**Размер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половины величины прожиточного минимума для трудоспособного населения, установленной в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Тверской области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квартал года, предшествующего году заключения социального контракта.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500694" y="4929198"/>
            <a:ext cx="17164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РАБОТОДАТЕЛЮ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57554" y="5143512"/>
            <a:ext cx="51251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предусмотрено:</a:t>
            </a:r>
            <a:endParaRPr lang="ru-RU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57554" y="5429264"/>
            <a:ext cx="5472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Возмещение фактически произведенных расходов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оплату труда гражданина, прошедшего стажировку, в размере величины минимального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размера оплаты труда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месяц, 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учетом размера страховых взносов, подлежащих уплате в государственные внебюджетные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фонды.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3143240" y="5572140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7158" y="6143644"/>
            <a:ext cx="20974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КОНЕЧНЫЙ</a:t>
            </a:r>
            <a:r>
              <a:rPr lang="ru-RU" sz="1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7158" y="6429396"/>
            <a:ext cx="28213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Заключение трудового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договора.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142844" y="6500834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059832" y="116632"/>
            <a:ext cx="597666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036496" y="116632"/>
            <a:ext cx="0" cy="669674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07505" y="6813376"/>
            <a:ext cx="892899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07504" y="373306"/>
            <a:ext cx="0" cy="64400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14361"/>
            <a:ext cx="2700000" cy="2688847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8" name="Скругленный прямоугольник 37"/>
          <p:cNvSpPr/>
          <p:nvPr/>
        </p:nvSpPr>
        <p:spPr>
          <a:xfrm>
            <a:off x="357158" y="3429000"/>
            <a:ext cx="2700000" cy="684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приоритетном порядке оказывается семьям с детьми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344850"/>
            <a:ext cx="65329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ОСУЩЕСТВЛЕНИЕ ИНДИВИДУАЛЬНОЙ  </a:t>
            </a:r>
            <a:endParaRPr lang="ru-RU" sz="2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ПРЕДПРИНИМАТЕЛЬСКОЙ </a:t>
            </a: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3154" y="5785519"/>
            <a:ext cx="49673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ДЕЙСТВИЯ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КОНТРАКТА: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071546"/>
            <a:ext cx="19726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УСЛОВИЕ: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0" y="116632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79512" y="609329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56008" y="133018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93952" y="6001543"/>
            <a:ext cx="1329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 12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2500306"/>
            <a:ext cx="52149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РАЗМЕР ГОСУДАРСТВЕННОЙ СОЦИАЛЬНОЙ ПОМОЩИ </a:t>
            </a:r>
            <a:endParaRPr lang="ru-RU" sz="1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с одним вырезанным скругленным углом 18"/>
          <p:cNvSpPr/>
          <p:nvPr/>
        </p:nvSpPr>
        <p:spPr>
          <a:xfrm>
            <a:off x="142844" y="3000372"/>
            <a:ext cx="5766040" cy="1512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Единовременная денежная выплата в размере стоимости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необходимых для ведения предпринимательской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товаров, в том числе для создания и оснащения дополнительных рабочих мест, с обязательной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регистрацией в налоговом органе гражданина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качестве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индивидуального предпринимателя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самозанятого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3357562"/>
            <a:ext cx="1310456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более</a:t>
            </a:r>
          </a:p>
          <a:p>
            <a:pPr algn="ctr"/>
            <a:r>
              <a:rPr lang="ru-RU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250 000₽</a:t>
            </a:r>
            <a:endParaRPr lang="ru-RU" sz="2000" b="1" dirty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с одним вырезанным скругленным углом 22"/>
          <p:cNvSpPr/>
          <p:nvPr/>
        </p:nvSpPr>
        <p:spPr>
          <a:xfrm>
            <a:off x="200783" y="5075904"/>
            <a:ext cx="4803265" cy="585344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в размере стоимости курса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одного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обучающегося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701547" y="5165593"/>
            <a:ext cx="1374509" cy="49565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30 000₽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8596" y="4561964"/>
            <a:ext cx="5500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Дополнительно предусмотрена возможность прохождения профессионального обучения или дополнительного образования: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181042" y="465313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6072198" y="4857760"/>
            <a:ext cx="2413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КОНЕЧНЫЙ РЕЗУЛЬТАТ: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57884" y="5357826"/>
            <a:ext cx="30003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Выход на самообеспечение от ведения индивидуальной предпринимательской  деятельности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5572132" y="5643578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059832" y="116632"/>
            <a:ext cx="597666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036496" y="116632"/>
            <a:ext cx="0" cy="669674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07505" y="6813376"/>
            <a:ext cx="892899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07504" y="373306"/>
            <a:ext cx="0" cy="64400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28596" y="1285860"/>
            <a:ext cx="5533396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00"/>
              </a:lnSpc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Неполучение заявителем или членами его семьи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выплат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 индивидуальной предпринимательской деятельности или крестьянского (фермерского) хозяйства через исполнительные органы государственной власти Тверской области, органы местного самоуправления.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1214422"/>
            <a:ext cx="2160000" cy="2700000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3826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0981"/>
            <a:ext cx="8875202" cy="6618378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424" y="3284984"/>
            <a:ext cx="5299708" cy="116955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Выплата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необходимых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ведения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личного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подсобного хозяйства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товаров 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обязательной регистрацией в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налоговом органе гражданина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качестве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самозанятого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500570"/>
            <a:ext cx="52149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Дополнительно предусмотрена возможность прохождения профессионального обучения или дополнительного образования: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167790" y="465313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6215082"/>
            <a:ext cx="1329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12 месяцев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5715008" y="5643578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14282" y="6286520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14282" y="1000108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928671"/>
            <a:ext cx="5000660" cy="2015936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у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заявителя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собственного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подсобного хозяйства, права на который зарегистрированы в установленном законодательном порядке.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Наличие плана развития личного подсобного хозяйства (на 3-5 лет). </a:t>
            </a: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Неполучение заявителем или членами его семьи выплат на развитие индивидуальной предпринимательской деятельности или крестьянского (фермерского) хозяйства через исполнительные органы государственной власти Тверской области, органы местного самоуправления.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2928934"/>
            <a:ext cx="52149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РАЗМЕР ГОСУДАРСТВЕННОЙ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СОЦИАЛЬНОЙ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ПОМОЩИ </a:t>
            </a:r>
            <a:endParaRPr lang="ru-RU" sz="1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071934" y="3500438"/>
            <a:ext cx="1440585" cy="64807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более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100 000₽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54019" y="261809"/>
            <a:ext cx="73239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ВЕДЕНИЕ ЛИЧНОГО ПОДСОБНОГО ХОЗЯЙСТВА</a:t>
            </a:r>
            <a:endParaRPr 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714356"/>
            <a:ext cx="2024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ОСОБЫЕ УСЛОВИЯ: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с одним вырезанным скругленным углом 26"/>
          <p:cNvSpPr/>
          <p:nvPr/>
        </p:nvSpPr>
        <p:spPr>
          <a:xfrm>
            <a:off x="142844" y="5286388"/>
            <a:ext cx="5357850" cy="585344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в размере стоимости курса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одного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обучающегося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71934" y="5357826"/>
            <a:ext cx="1374509" cy="495655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30 000₽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2844" y="5929330"/>
            <a:ext cx="4967341" cy="30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ДЕЙСТВИЯ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КОНТРАКТА: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72198" y="5214950"/>
            <a:ext cx="2413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КОНЕЧНЫЙ РЕЗУЛЬТАТ: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29322" y="5572140"/>
            <a:ext cx="299993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Выход на самообеспечение в результате ведения личного подсобного хозяйства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214282" y="1571612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000108"/>
            <a:ext cx="2939171" cy="2808000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4" name="Стрелка вправо 33"/>
          <p:cNvSpPr/>
          <p:nvPr/>
        </p:nvSpPr>
        <p:spPr>
          <a:xfrm>
            <a:off x="214282" y="2000240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0" y="71414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91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>
            <a:off x="214282" y="3857628"/>
            <a:ext cx="5621118" cy="684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0981"/>
            <a:ext cx="8875202" cy="6618378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929066"/>
            <a:ext cx="3643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Ежемесячная денежная выплата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предоставляется на срок до 6 месяцев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286388"/>
            <a:ext cx="12400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 6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226429" y="5949280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214282" y="5357826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14282" y="1357298"/>
            <a:ext cx="144016" cy="144016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1285860"/>
            <a:ext cx="4758990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Ежемесячная выплата может быть направлена на:</a:t>
            </a:r>
          </a:p>
          <a:p>
            <a:pPr algn="just">
              <a:lnSpc>
                <a:spcPts val="1500"/>
              </a:lnSpc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3429000"/>
            <a:ext cx="55721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РАЗМЕР ГОСУДАРСТВЕННОЙ СОЦИАЛЬНОЙ ПОМОЩИ </a:t>
            </a:r>
            <a:endParaRPr lang="ru-RU" sz="1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85720" y="333817"/>
            <a:ext cx="8286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ИНЫЕ МЕРОПРИЯТИЯ, НАПРАВЛЕННЫЕ НА 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ПРЕОДОЛЕНИЕ ТРУДНОЙ 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ЖИЗНЕННОЙ СИТУАЦИИ</a:t>
            </a:r>
            <a:endParaRPr 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5720" y="1071546"/>
            <a:ext cx="20242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ОСОБЫЕ УСЛОВИЯ: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000496" y="3929066"/>
            <a:ext cx="1677129" cy="5715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12 144</a:t>
            </a:r>
            <a:r>
              <a:rPr lang="ru-RU" sz="2400" b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₽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5720" y="4929198"/>
            <a:ext cx="49673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ДЕЙСТВИЯ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КОНТРАКТА: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5589240"/>
            <a:ext cx="2413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КОНЕЧНЫЙ РЕЗУЛЬТАТ: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13278" y="5877272"/>
            <a:ext cx="75877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 истечении срока действия социального контракта преодоление гражданином или семьей гражданина трудной жизненной ситуации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571612"/>
            <a:ext cx="539034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товаров первой необходимости, одежды, обуви, лекарственных препаратов;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приобретение товаров для ведения личного подсобного хозяйства;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лечение, профилактический медицинский осмотр, стимулирование ведения здорового образа жизни;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товары и услуги дошкольного и школьного образования.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5" y="2113111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4572008"/>
            <a:ext cx="5190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Размер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величины прожиточного минимума для трудоспособного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населения,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установленный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в Тверской области за </a:t>
            </a:r>
            <a:r>
              <a:rPr lang="en-US" sz="8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квартал года, предшествующего году заключения социального контракта.</a:t>
            </a: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214422"/>
            <a:ext cx="2546983" cy="3500462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7" name="Скругленный прямоугольник 26"/>
          <p:cNvSpPr/>
          <p:nvPr/>
        </p:nvSpPr>
        <p:spPr>
          <a:xfrm>
            <a:off x="6072198" y="4857760"/>
            <a:ext cx="2700000" cy="68400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приоритетном порядке оказывается семьям с детьми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0" y="0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33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0981"/>
            <a:ext cx="8875202" cy="6618378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280682"/>
            <a:ext cx="8712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МЕХАНИЗМ ПОЛУЧЕНИЯ ГОСУДАРСТВЕННОЙ СОЦИАЛЬНОЙ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ПОМОЩИ НА ОСНОВАНИИ СОЦИАЛЬНОГО КОНТРАКТА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с одним вырезанным скругленным углом 22"/>
          <p:cNvSpPr/>
          <p:nvPr/>
        </p:nvSpPr>
        <p:spPr>
          <a:xfrm>
            <a:off x="755576" y="1124744"/>
            <a:ext cx="7848871" cy="27334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ЗАЯВИТЕЛЬ подает заявление по установленной форме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с одним вырезанным скругленным углом 31"/>
          <p:cNvSpPr/>
          <p:nvPr/>
        </p:nvSpPr>
        <p:spPr>
          <a:xfrm>
            <a:off x="571472" y="1714488"/>
            <a:ext cx="1404000" cy="468000"/>
          </a:xfrm>
          <a:prstGeom prst="snip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Посредством почтовой связи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с одним вырезанным скругленным углом 32"/>
          <p:cNvSpPr/>
          <p:nvPr/>
        </p:nvSpPr>
        <p:spPr>
          <a:xfrm>
            <a:off x="571472" y="3286124"/>
            <a:ext cx="8072494" cy="720080"/>
          </a:xfrm>
          <a:prstGeom prst="snip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ПРОВЕРКА СВЕДЕНИЙ, УКАЗАННЫХ В ЗАЯВЛЕНИИ: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-направление межведомственных запросов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-проверка жизненных условий заявителя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с одним вырезанным скругленным углом 33"/>
          <p:cNvSpPr/>
          <p:nvPr/>
        </p:nvSpPr>
        <p:spPr>
          <a:xfrm>
            <a:off x="571472" y="4286256"/>
            <a:ext cx="8063184" cy="632842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ПЕРЕДАЧА ДОКУМЕНТОВ В КОМИССИЮ, СОЗДАННУЮ ПРИ ГКУ ТВЕРСКОЙ ОБЛАСТИ «ЦЕНТР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ПОДДЕРЖКИ НАСЕЛЕНИЯ»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с одним вырезанным скругленным углом 34"/>
          <p:cNvSpPr/>
          <p:nvPr/>
        </p:nvSpPr>
        <p:spPr>
          <a:xfrm>
            <a:off x="714348" y="5214950"/>
            <a:ext cx="7920308" cy="283674"/>
          </a:xfrm>
          <a:prstGeom prst="snip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с одним вырезанным скругленным углом 35"/>
          <p:cNvSpPr/>
          <p:nvPr/>
        </p:nvSpPr>
        <p:spPr>
          <a:xfrm>
            <a:off x="4786314" y="5857892"/>
            <a:ext cx="3744415" cy="727294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НАЗНАЧЕНИИ ПОМОЩИ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СОЦИАЛЬНОГО КОНТРАКТА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с одним вырезанным скругленным углом 36"/>
          <p:cNvSpPr/>
          <p:nvPr/>
        </p:nvSpPr>
        <p:spPr>
          <a:xfrm>
            <a:off x="714348" y="5857892"/>
            <a:ext cx="3621971" cy="727294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ОТКАЗЕ В НАЗНАЧЕНИИ ПОМОЩИ НА ОСНОВАНИИ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СОЦИАЛЬНОГО КОНТРАКТА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14348" y="5500702"/>
            <a:ext cx="7848870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течение 10 дней заявителю направляется уведомление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olmacheva\Desktop\СК на сайт\заявлени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1142984"/>
            <a:ext cx="216000" cy="216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Прямоугольник 38"/>
          <p:cNvSpPr/>
          <p:nvPr/>
        </p:nvSpPr>
        <p:spPr>
          <a:xfrm rot="16200000">
            <a:off x="-1598499" y="2904111"/>
            <a:ext cx="3843428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более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0 дней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Tolmacheva\Desktop\СК на сайт\clock_watch_time_hou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3043" y="3785991"/>
            <a:ext cx="247450" cy="2478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 flipH="1">
            <a:off x="427360" y="1261413"/>
            <a:ext cx="38202" cy="41040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35" idx="2"/>
          </p:cNvCxnSpPr>
          <p:nvPr/>
        </p:nvCxnSpPr>
        <p:spPr>
          <a:xfrm>
            <a:off x="457569" y="5356787"/>
            <a:ext cx="256779" cy="1588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Прямая со стрелкой 2048"/>
          <p:cNvCxnSpPr/>
          <p:nvPr/>
        </p:nvCxnSpPr>
        <p:spPr>
          <a:xfrm>
            <a:off x="465562" y="1261414"/>
            <a:ext cx="290014" cy="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Стрелка вниз 2050"/>
          <p:cNvSpPr/>
          <p:nvPr/>
        </p:nvSpPr>
        <p:spPr>
          <a:xfrm>
            <a:off x="3929058" y="1428736"/>
            <a:ext cx="302464" cy="252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4429124" y="3000372"/>
            <a:ext cx="302464" cy="288032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>
            <a:off x="4429124" y="4000504"/>
            <a:ext cx="302464" cy="279937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4429124" y="4929198"/>
            <a:ext cx="302464" cy="28092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1785918" y="5500702"/>
            <a:ext cx="302464" cy="324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7143768" y="5500702"/>
            <a:ext cx="302464" cy="324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одним вырезанным скругленным углом 25"/>
          <p:cNvSpPr/>
          <p:nvPr/>
        </p:nvSpPr>
        <p:spPr>
          <a:xfrm>
            <a:off x="5786446" y="2428868"/>
            <a:ext cx="2880000" cy="540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ГАУ Тверской области МФЦ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7429520" y="1428736"/>
            <a:ext cx="302464" cy="252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с одним вырезанным скругленным углом 28"/>
          <p:cNvSpPr/>
          <p:nvPr/>
        </p:nvSpPr>
        <p:spPr>
          <a:xfrm>
            <a:off x="6286512" y="1714488"/>
            <a:ext cx="2304000" cy="468000"/>
          </a:xfrm>
          <a:prstGeom prst="snip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личном обращении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с одним вырезанным скругленным углом 29"/>
          <p:cNvSpPr/>
          <p:nvPr/>
        </p:nvSpPr>
        <p:spPr>
          <a:xfrm>
            <a:off x="2071670" y="1714488"/>
            <a:ext cx="4032000" cy="468000"/>
          </a:xfrm>
          <a:prstGeom prst="snip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форме электронных документов через Единый Портал государственных и муниципальных услуг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7429520" y="2214554"/>
            <a:ext cx="302464" cy="216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с одним вырезанным скругленным углом 39"/>
          <p:cNvSpPr/>
          <p:nvPr/>
        </p:nvSpPr>
        <p:spPr>
          <a:xfrm>
            <a:off x="571472" y="2428868"/>
            <a:ext cx="4896000" cy="540000"/>
          </a:xfrm>
          <a:prstGeom prst="snip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ГКУ Тверской области «ЦЕНТР СОЦИАЛЬНОЙ ПОДДЕРЖКИ НАСЕЛЕНИЯ»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1142976" y="1428736"/>
            <a:ext cx="302464" cy="252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3929058" y="2214554"/>
            <a:ext cx="302464" cy="216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1071538" y="2214554"/>
            <a:ext cx="302464" cy="216000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0" y="0"/>
            <a:ext cx="3059832" cy="256674"/>
          </a:xfrm>
          <a:prstGeom prst="round2Diag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СОЦИАЛЬНЫЙ КОНТРАКТ</a:t>
            </a:r>
            <a:endParaRPr lang="ru-RU" sz="1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12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819</Words>
  <Application>Microsoft Office PowerPoint</Application>
  <PresentationFormat>Экран (4:3)</PresentationFormat>
  <Paragraphs>133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Ванаг Мария Владимировна</dc:creator>
  <cp:lastModifiedBy>Старший эксперт ОСВ2</cp:lastModifiedBy>
  <cp:revision>152</cp:revision>
  <dcterms:created xsi:type="dcterms:W3CDTF">2021-03-15T12:05:29Z</dcterms:created>
  <dcterms:modified xsi:type="dcterms:W3CDTF">2021-05-11T11:18:11Z</dcterms:modified>
</cp:coreProperties>
</file>